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419" r:id="rId3"/>
    <p:sldId id="449" r:id="rId4"/>
    <p:sldId id="450" r:id="rId5"/>
    <p:sldId id="451" r:id="rId6"/>
    <p:sldId id="489" r:id="rId7"/>
    <p:sldId id="455" r:id="rId8"/>
    <p:sldId id="456" r:id="rId9"/>
    <p:sldId id="457" r:id="rId10"/>
    <p:sldId id="458" r:id="rId11"/>
    <p:sldId id="490" r:id="rId12"/>
    <p:sldId id="459" r:id="rId13"/>
    <p:sldId id="460" r:id="rId14"/>
    <p:sldId id="461" r:id="rId15"/>
    <p:sldId id="462" r:id="rId16"/>
    <p:sldId id="463" r:id="rId17"/>
    <p:sldId id="464" r:id="rId18"/>
    <p:sldId id="465" r:id="rId19"/>
    <p:sldId id="466" r:id="rId20"/>
    <p:sldId id="467" r:id="rId21"/>
    <p:sldId id="468" r:id="rId22"/>
    <p:sldId id="470" r:id="rId23"/>
    <p:sldId id="471" r:id="rId24"/>
    <p:sldId id="472" r:id="rId25"/>
    <p:sldId id="473" r:id="rId26"/>
    <p:sldId id="474" r:id="rId27"/>
    <p:sldId id="475" r:id="rId28"/>
    <p:sldId id="476" r:id="rId29"/>
    <p:sldId id="491" r:id="rId30"/>
    <p:sldId id="492" r:id="rId31"/>
    <p:sldId id="480" r:id="rId32"/>
    <p:sldId id="493" r:id="rId33"/>
    <p:sldId id="482" r:id="rId34"/>
    <p:sldId id="483" r:id="rId35"/>
    <p:sldId id="484" r:id="rId36"/>
    <p:sldId id="485" r:id="rId37"/>
    <p:sldId id="486" r:id="rId38"/>
    <p:sldId id="487" r:id="rId39"/>
    <p:sldId id="488" r:id="rId40"/>
  </p:sldIdLst>
  <p:sldSz cx="9144000" cy="6858000" type="screen4x3"/>
  <p:notesSz cx="6954838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FF9933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66" y="8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40175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53FC721-6B7A-44F4-99D0-E203EF3B0D1D}" type="datetimeFigureOut">
              <a:rPr lang="en-US"/>
              <a:pPr>
                <a:defRPr/>
              </a:pPr>
              <a:t>7/21/2016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40175" y="8842375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6484777-25CC-4F19-BECD-23177636BD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3016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2.jpeg>
</file>

<file path=ppt/media/image3.jpeg>
</file>

<file path=ppt/media/image4.jpg>
</file>

<file path=ppt/media/image5.jpe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40175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E293AD1B-28A3-448F-A2CA-7583F7A0A44F}" type="datetimeFigureOut">
              <a:rPr lang="en-US"/>
              <a:pPr>
                <a:defRPr/>
              </a:pPr>
              <a:t>7/21/2016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</p:spPr>
        <p:txBody>
          <a:bodyPr vert="horz" lIns="92930" tIns="46465" rIns="92930" bIns="46465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40175" y="8842375"/>
            <a:ext cx="3013075" cy="465138"/>
          </a:xfrm>
          <a:prstGeom prst="rect">
            <a:avLst/>
          </a:prstGeom>
        </p:spPr>
        <p:txBody>
          <a:bodyPr vert="horz" wrap="square" lIns="92930" tIns="46465" rIns="92930" bIns="46465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46135B7-BC5A-4FC6-A693-19F39FB33A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93608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4063" indent="-2889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0463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25600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0738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479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51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23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195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7C60EB2-9D39-4C10-94FA-2673A3A2F41A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46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42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B8A7F93-2453-4A7A-90AD-47EF007FF2D0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76448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52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BA29C84-9B60-4568-B3B1-7093ACC5E8B8}" type="slidenum">
              <a:rPr lang="en-US" altLang="en-US"/>
              <a:pPr eaLnBrk="1" hangingPunct="1"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183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8612358-1A70-44C2-84B3-0991F00F0DCE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64506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72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72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D016D9D-C0F7-4A98-BF08-2B9956C0F97B}" type="slidenum">
              <a:rPr lang="en-US" altLang="en-US"/>
              <a:pPr eaLnBrk="1" hangingPunct="1"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22340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83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7089262-4AF8-424D-8F53-8C4FC7111AE3}" type="slidenum">
              <a:rPr lang="en-US" altLang="en-US"/>
              <a:pPr eaLnBrk="1" hangingPunct="1"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7944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93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CBBA7B2-441C-431E-932D-7DDCD0279BE0}" type="slidenum">
              <a:rPr lang="en-US" altLang="en-US"/>
              <a:pPr eaLnBrk="1" hangingPunct="1"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93911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4792E0B-F2F7-4208-9013-35F3079EACC0}" type="slidenum">
              <a:rPr lang="en-US" altLang="en-US"/>
              <a:pPr eaLnBrk="1" hangingPunct="1"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7947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13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E3F4B4B-6C65-4B51-9239-E77F37112E17}" type="slidenum">
              <a:rPr lang="en-US" altLang="en-US"/>
              <a:pPr eaLnBrk="1" hangingPunct="1"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61095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24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9BEC2C3-0968-4FF1-94DB-44C5E04E7D81}" type="slidenum">
              <a:rPr lang="en-US" altLang="en-US"/>
              <a:pPr eaLnBrk="1" hangingPunct="1"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17047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34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9E45B6E-8516-4363-9A82-39834FCA1FF1}" type="slidenum">
              <a:rPr lang="en-US" altLang="en-US"/>
              <a:pPr eaLnBrk="1" hangingPunct="1"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4725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2EF3436-1E53-438C-AD62-78FD6597BB50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64178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D0AC005-5E40-4871-AC0A-C5F88A5DED15}" type="slidenum">
              <a:rPr lang="en-US" altLang="en-US"/>
              <a:pPr eaLnBrk="1" hangingPunct="1"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47828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65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8BC1A4D-6D05-4229-AAD4-98540CF1C91C}" type="slidenum">
              <a:rPr lang="en-US" altLang="en-US"/>
              <a:pPr eaLnBrk="1" hangingPunct="1"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5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75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75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E32BE60-3171-4780-9C66-71AE7FB201FD}" type="slidenum">
              <a:rPr lang="en-US" altLang="en-US"/>
              <a:pPr eaLnBrk="1" hangingPunct="1"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17185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85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10395E2-3E9F-4E9B-809E-844D36EEA780}" type="slidenum">
              <a:rPr lang="en-US" altLang="en-US"/>
              <a:pPr eaLnBrk="1" hangingPunct="1"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7406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095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8AE0C97-C690-48D1-A8B5-49017E87FF88}" type="slidenum">
              <a:rPr lang="en-US" altLang="en-US"/>
              <a:pPr eaLnBrk="1" hangingPunct="1"/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65229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05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26F218F-4745-4842-9F0F-FFAAB5A27DC4}" type="slidenum">
              <a:rPr lang="en-US" altLang="en-US"/>
              <a:pPr eaLnBrk="1" hangingPunct="1"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7290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16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16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EBAF178-52E2-43DE-90B7-125D4640C0F4}" type="slidenum">
              <a:rPr lang="en-US" altLang="en-US"/>
              <a:pPr eaLnBrk="1" hangingPunct="1"/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90362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26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4AA2FF0-12C4-4B54-91EA-BD1DF24FDEB2}" type="slidenum">
              <a:rPr lang="en-US" altLang="en-US"/>
              <a:pPr eaLnBrk="1" hangingPunct="1"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1564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67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AE2AF66-A0EA-4391-85DD-1475F86312A2}" type="slidenum">
              <a:rPr lang="en-US" altLang="en-US"/>
              <a:pPr eaLnBrk="1" hangingPunct="1"/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00858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87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C5F75EE-4B13-4358-A448-121CA2B967B0}" type="slidenum">
              <a:rPr lang="en-US" altLang="en-US"/>
              <a:pPr eaLnBrk="1" hangingPunct="1"/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9858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F48B123-5C64-46EE-A3D6-A993F3809B22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8114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98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98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D41A916-05BC-4587-BD7C-4F07E49D73B7}" type="slidenum">
              <a:rPr lang="en-US" altLang="en-US"/>
              <a:pPr eaLnBrk="1" hangingPunct="1"/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32688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208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135C263-B0D2-421D-AE8D-06A6AF7B0E17}" type="slidenum">
              <a:rPr lang="en-US" altLang="en-US"/>
              <a:pPr eaLnBrk="1" hangingPunct="1"/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68654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18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2186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2E6F84C-0405-4BDE-86D4-D0CBD653D049}" type="slidenum">
              <a:rPr lang="en-US" altLang="en-US"/>
              <a:pPr eaLnBrk="1" hangingPunct="1"/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49193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228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B502DB7-25E1-4166-BB97-DEB6A840D057}" type="slidenum">
              <a:rPr lang="en-US" altLang="en-US"/>
              <a:pPr eaLnBrk="1" hangingPunct="1"/>
              <a:t>37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06769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39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239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85F6448-2945-4823-97BF-9DF68F9D022C}" type="slidenum">
              <a:rPr lang="en-US" altLang="en-US"/>
              <a:pPr eaLnBrk="1" hangingPunct="1"/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07606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249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D588395-80A7-4297-BBB5-48048C33F5F6}" type="slidenum">
              <a:rPr lang="en-US" altLang="en-US"/>
              <a:pPr eaLnBrk="1" hangingPunct="1"/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296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68F4176-B6EB-4B30-A63D-A9303656A3F3}" type="slidenum">
              <a:rPr lang="en-US" altLang="en-US"/>
              <a:pPr eaLnBrk="1" hangingPunct="1"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8511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1CE52B8-63E3-4F79-9D0E-D1C10B742ECF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9178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11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AD9DE19-322C-4CB0-9AA6-DFD9B50DB4FB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079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1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5B94B52-B57A-401A-8886-752E9372159A}" type="slidenum">
              <a:rPr lang="en-US" altLang="en-US"/>
              <a:pPr eaLnBrk="1" hangingPunct="1"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8303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31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31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2460856-DD01-4C73-A21F-AA9668F7AD1F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9818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42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B8A7F93-2453-4A7A-90AD-47EF007FF2D0}" type="slidenum">
              <a:rPr lang="en-US" altLang="en-US"/>
              <a:pPr eaLnBrk="1" hangingPunct="1"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014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A88909-B625-4A7E-A401-52E73D062BC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464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4EFB07-832D-42E6-91CD-ABFF3125EBD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4401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5611FF-B96C-4786-AFA2-64B78FA8D7A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8960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5031D4-FF71-43EB-821F-6B30A60D2D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995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6FAB91-BD3D-44CE-B8EA-24248C1E23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3608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1D8C4C-EDFE-4767-8A77-502C8F76F1E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53868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993908-4894-4505-A79C-B4515B75AE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005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EBB04C-0FC4-47E1-B1AA-B27F037954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8091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9A2936-30A8-48AE-BD34-B2413B9124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8589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CF87DD-1A89-4A64-A288-176BF03B7B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456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2BC09E-5791-45DB-8263-35354EB73A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910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43C98-8B1C-4D35-85EA-185379A77F7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8810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353243-47F5-4EBD-A667-8CE2B1CFF0B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9430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CB2C7C-BDED-450D-8B2E-ABD4CB13326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8515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86EE2-B833-4625-BB1D-0D21117B24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1272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B789FC-5F78-4D0D-BC3D-CF0871E283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791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D5267501-29BC-4A0B-A341-1BC4F31C2F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1371600"/>
            <a:ext cx="3733800" cy="2057400"/>
          </a:xfrm>
        </p:spPr>
        <p:txBody>
          <a:bodyPr/>
          <a:lstStyle/>
          <a:p>
            <a:pPr eaLnBrk="1" hangingPunct="1"/>
            <a:r>
              <a:rPr lang="en-US" altLang="en-US" sz="5400" b="1" dirty="0" smtClean="0">
                <a:solidFill>
                  <a:srgbClr val="FFC000"/>
                </a:solidFill>
              </a:rPr>
              <a:t>              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Chapter 10</a:t>
            </a:r>
            <a:br>
              <a:rPr lang="en-US" altLang="en-US" sz="5400" b="1" dirty="0" smtClean="0">
                <a:solidFill>
                  <a:srgbClr val="7030A0"/>
                </a:solidFill>
              </a:rPr>
            </a:br>
            <a:r>
              <a:rPr lang="en-US" altLang="en-US" sz="5400" b="1" dirty="0" smtClean="0">
                <a:solidFill>
                  <a:srgbClr val="7030A0"/>
                </a:solidFill>
              </a:rPr>
              <a:t/>
            </a:r>
            <a:br>
              <a:rPr lang="en-US" altLang="en-US" sz="5400" b="1" dirty="0" smtClean="0">
                <a:solidFill>
                  <a:srgbClr val="7030A0"/>
                </a:solidFill>
              </a:rPr>
            </a:br>
            <a:r>
              <a:rPr lang="en-US" altLang="en-US" sz="5400" b="1" dirty="0" smtClean="0">
                <a:solidFill>
                  <a:srgbClr val="7030A0"/>
                </a:solidFill>
              </a:rPr>
              <a:t>The Graph ADT</a:t>
            </a:r>
            <a:endParaRPr lang="en-US" altLang="en-US" sz="4800" b="1" dirty="0" smtClean="0">
              <a:solidFill>
                <a:srgbClr val="7030A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/>
              <a:t>10.2 The Graph Interface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295400"/>
            <a:ext cx="4724400" cy="4525963"/>
          </a:xfrm>
        </p:spPr>
        <p:txBody>
          <a:bodyPr/>
          <a:lstStyle/>
          <a:p>
            <a:pPr eaLnBrk="1" hangingPunct="1"/>
            <a:r>
              <a:rPr lang="en-US" altLang="en-US" sz="1800" dirty="0" smtClean="0"/>
              <a:t>What kind of </a:t>
            </a:r>
            <a:r>
              <a:rPr lang="en-US" altLang="en-US" sz="1800" dirty="0" smtClean="0"/>
              <a:t>questions might we ask about a graph?</a:t>
            </a:r>
          </a:p>
          <a:p>
            <a:pPr lvl="1" eaLnBrk="1" hangingPunct="1"/>
            <a:r>
              <a:rPr lang="en-US" altLang="en-US" sz="1600" dirty="0"/>
              <a:t>Does a path exist between vertex A and vertex D? Can we fly from Atlanta to </a:t>
            </a:r>
            <a:r>
              <a:rPr lang="en-US" altLang="en-US" sz="1600" dirty="0" smtClean="0"/>
              <a:t>Detroit</a:t>
            </a:r>
            <a:r>
              <a:rPr lang="en-US" altLang="en-US" sz="1600" dirty="0"/>
              <a:t>?</a:t>
            </a:r>
          </a:p>
          <a:p>
            <a:pPr lvl="1" eaLnBrk="1" hangingPunct="1"/>
            <a:r>
              <a:rPr lang="en-US" altLang="en-US" sz="1600" dirty="0" smtClean="0"/>
              <a:t>What </a:t>
            </a:r>
            <a:r>
              <a:rPr lang="en-US" altLang="en-US" sz="1600" dirty="0"/>
              <a:t>is the total weight along this path from A to D? How much does it cost to fly </a:t>
            </a:r>
            <a:r>
              <a:rPr lang="en-US" altLang="en-US" sz="1600" dirty="0" smtClean="0"/>
              <a:t>from </a:t>
            </a:r>
            <a:r>
              <a:rPr lang="en-US" altLang="en-US" sz="1600" dirty="0"/>
              <a:t>Atlanta to Detroit? What is the total distance</a:t>
            </a:r>
            <a:r>
              <a:rPr lang="en-US" altLang="en-US" sz="1600" dirty="0" smtClean="0"/>
              <a:t>?</a:t>
            </a:r>
          </a:p>
          <a:p>
            <a:pPr lvl="1" eaLnBrk="1" hangingPunct="1"/>
            <a:r>
              <a:rPr lang="en-US" altLang="en-US" sz="1600" dirty="0"/>
              <a:t>What is the shortest path from A to D? </a:t>
            </a:r>
            <a:r>
              <a:rPr lang="en-US" altLang="en-US" sz="1600" dirty="0" smtClean="0"/>
              <a:t>What </a:t>
            </a:r>
            <a:r>
              <a:rPr lang="en-US" altLang="en-US" sz="1600" dirty="0"/>
              <a:t>is the cheapest way to get from </a:t>
            </a:r>
            <a:r>
              <a:rPr lang="en-US" altLang="en-US" sz="1600" dirty="0" smtClean="0"/>
              <a:t>Atlanta </a:t>
            </a:r>
            <a:r>
              <a:rPr lang="en-US" altLang="en-US" sz="1600" dirty="0"/>
              <a:t>to Detroit?</a:t>
            </a:r>
          </a:p>
          <a:p>
            <a:pPr lvl="1" eaLnBrk="1" hangingPunct="1"/>
            <a:r>
              <a:rPr lang="en-US" altLang="en-US" sz="1600" dirty="0" smtClean="0"/>
              <a:t>If </a:t>
            </a:r>
            <a:r>
              <a:rPr lang="en-US" altLang="en-US" sz="1600" dirty="0"/>
              <a:t>I start at vertex A, where can I go? </a:t>
            </a:r>
            <a:r>
              <a:rPr lang="en-US" altLang="en-US" sz="1600" dirty="0" smtClean="0"/>
              <a:t>What </a:t>
            </a:r>
            <a:r>
              <a:rPr lang="en-US" altLang="en-US" sz="1600" dirty="0"/>
              <a:t>cities are accessible if I start in </a:t>
            </a:r>
            <a:r>
              <a:rPr lang="en-US" altLang="en-US" sz="1600" dirty="0" smtClean="0"/>
              <a:t>Atlanta</a:t>
            </a:r>
            <a:r>
              <a:rPr lang="en-US" altLang="en-US" sz="1600" dirty="0"/>
              <a:t>?</a:t>
            </a:r>
          </a:p>
          <a:p>
            <a:pPr lvl="1" eaLnBrk="1" hangingPunct="1"/>
            <a:r>
              <a:rPr lang="en-US" altLang="en-US" sz="1600" dirty="0" smtClean="0"/>
              <a:t>How </a:t>
            </a:r>
            <a:r>
              <a:rPr lang="en-US" altLang="en-US" sz="1600" dirty="0"/>
              <a:t>many connected components are in </a:t>
            </a:r>
            <a:r>
              <a:rPr lang="en-US" altLang="en-US" sz="1600" dirty="0" smtClean="0"/>
              <a:t>the </a:t>
            </a:r>
            <a:r>
              <a:rPr lang="en-US" altLang="en-US" sz="1600" dirty="0"/>
              <a:t>graph? What groups of cities are </a:t>
            </a:r>
            <a:r>
              <a:rPr lang="en-US" altLang="en-US" sz="1600" dirty="0" smtClean="0"/>
              <a:t>connected </a:t>
            </a:r>
            <a:r>
              <a:rPr lang="en-US" altLang="en-US" sz="1600" dirty="0"/>
              <a:t>to each </a:t>
            </a:r>
            <a:r>
              <a:rPr lang="en-US" altLang="en-US" sz="1600" dirty="0" smtClean="0"/>
              <a:t>other?</a:t>
            </a:r>
            <a:endParaRPr lang="en-US" altLang="en-US" sz="1600" dirty="0"/>
          </a:p>
          <a:p>
            <a:pPr eaLnBrk="1" hangingPunct="1"/>
            <a:endParaRPr lang="en-US" altLang="en-US" sz="1800" dirty="0" smtClean="0"/>
          </a:p>
        </p:txBody>
      </p:sp>
      <p:pic>
        <p:nvPicPr>
          <p:cNvPr id="4" name="Picture 5" descr="37461_CH09_FIG090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417638"/>
            <a:ext cx="3810000" cy="2337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063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Graph Operations</a:t>
            </a:r>
            <a:endParaRPr lang="en-US" altLang="en-US" sz="4000" dirty="0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What kind of operations are defined on a graph? </a:t>
            </a:r>
          </a:p>
          <a:p>
            <a:pPr lvl="1" eaLnBrk="1" hangingPunct="1"/>
            <a:r>
              <a:rPr lang="en-US" altLang="en-US" dirty="0" smtClean="0"/>
              <a:t>We specify and implement a small set of useful graph operations</a:t>
            </a:r>
          </a:p>
          <a:p>
            <a:pPr lvl="1" eaLnBrk="1" hangingPunct="1"/>
            <a:r>
              <a:rPr lang="en-US" altLang="en-US" dirty="0" smtClean="0"/>
              <a:t>Many other operations on graphs can be defined; we have chosen operations that are useful </a:t>
            </a:r>
            <a:r>
              <a:rPr lang="en-US" altLang="en-US" dirty="0" smtClean="0"/>
              <a:t>when </a:t>
            </a:r>
            <a:r>
              <a:rPr lang="en-US" altLang="en-US" dirty="0"/>
              <a:t>building applications to answer typical </a:t>
            </a:r>
            <a:r>
              <a:rPr lang="en-US" altLang="en-US" dirty="0" smtClean="0"/>
              <a:t>questions, such as those found on the previous slide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2850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497967" y="152400"/>
            <a:ext cx="8229600" cy="868363"/>
          </a:xfrm>
        </p:spPr>
        <p:txBody>
          <a:bodyPr/>
          <a:lstStyle/>
          <a:p>
            <a:pPr eaLnBrk="1" hangingPunct="1"/>
            <a:r>
              <a:rPr lang="en-US" altLang="en-US" sz="3600" dirty="0" smtClean="0"/>
              <a:t>WeightedGraphInterface.java part </a:t>
            </a:r>
            <a:r>
              <a:rPr lang="en-US" altLang="en-US" sz="3600" dirty="0" smtClean="0"/>
              <a:t>I</a:t>
            </a:r>
          </a:p>
        </p:txBody>
      </p:sp>
      <p:sp>
        <p:nvSpPr>
          <p:cNvPr id="32771" name="Text Box 4"/>
          <p:cNvSpPr txBox="1">
            <a:spLocks noChangeArrowheads="1"/>
          </p:cNvSpPr>
          <p:nvPr/>
        </p:nvSpPr>
        <p:spPr bwMode="auto">
          <a:xfrm>
            <a:off x="331787" y="1020763"/>
            <a:ext cx="8561959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//----------------------------------------------------------------------------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WeightedGraphInterface.java       by Dale/Joyce/Weems        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Chapter 10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Interface for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classes </a:t>
            </a:r>
            <a:r>
              <a:rPr lang="en-US" altLang="en-US" sz="1400" b="1" dirty="0">
                <a:latin typeface="Courier New" panose="02070309020205020404" pitchFamily="49" charset="0"/>
              </a:rPr>
              <a:t>that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implement </a:t>
            </a:r>
            <a:r>
              <a:rPr lang="en-US" altLang="en-US" sz="1400" b="1" dirty="0">
                <a:latin typeface="Courier New" panose="02070309020205020404" pitchFamily="49" charset="0"/>
              </a:rPr>
              <a:t>a directed graph with weighted edges.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Vertices are objects of class T and can be marked as having been visited.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Edge weights are integers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Equivalence of vertices is determined by the vertices' equals method. 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General precondition: except for the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addVertex</a:t>
            </a:r>
            <a:r>
              <a:rPr lang="en-US" altLang="en-US" sz="1400" b="1" dirty="0">
                <a:latin typeface="Courier New" panose="02070309020205020404" pitchFamily="49" charset="0"/>
              </a:rPr>
              <a:t> and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hasVertex</a:t>
            </a:r>
            <a:r>
              <a:rPr lang="en-US" altLang="en-US" sz="1400" b="1" dirty="0">
                <a:latin typeface="Courier New" panose="02070309020205020404" pitchFamily="49" charset="0"/>
              </a:rPr>
              <a:t> methods,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any vertex passed as an argument to a method is in this graph.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//----------------------------------------------------------------------------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package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ch10.graphs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import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ch04.queues</a:t>
            </a:r>
            <a:r>
              <a:rPr lang="en-US" altLang="en-US" sz="1400" b="1" dirty="0">
                <a:latin typeface="Courier New" panose="02070309020205020404" pitchFamily="49" charset="0"/>
              </a:rPr>
              <a:t>.*;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interface WeightedGraphInterface&lt;T&gt;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boolean isEmpty();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Returns true if this graph is empty; otherwise, returns false.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boolean isFull();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Returns true if this graph is full; otherwise, returns false.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9949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68363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WeightedGraphInterface.java </a:t>
            </a:r>
            <a:br>
              <a:rPr lang="en-US" altLang="en-US" sz="4000" dirty="0" smtClean="0"/>
            </a:br>
            <a:r>
              <a:rPr lang="en-US" altLang="en-US" sz="4000" dirty="0" smtClean="0"/>
              <a:t>part II</a:t>
            </a:r>
          </a:p>
        </p:txBody>
      </p:sp>
      <p:sp>
        <p:nvSpPr>
          <p:cNvPr id="33795" name="Text Box 3"/>
          <p:cNvSpPr txBox="1">
            <a:spLocks noChangeArrowheads="1"/>
          </p:cNvSpPr>
          <p:nvPr/>
        </p:nvSpPr>
        <p:spPr bwMode="auto">
          <a:xfrm>
            <a:off x="315912" y="1828800"/>
            <a:ext cx="8347075" cy="35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void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addVertex</a:t>
            </a:r>
            <a:r>
              <a:rPr lang="en-US" altLang="en-US" sz="1400" b="1" dirty="0">
                <a:latin typeface="Courier New" panose="02070309020205020404" pitchFamily="49" charset="0"/>
              </a:rPr>
              <a:t>(T vertex);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Preconditions:   This graph is not full.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             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vertex </a:t>
            </a:r>
            <a:r>
              <a:rPr lang="en-US" altLang="en-US" sz="1400" b="1" dirty="0">
                <a:latin typeface="Courier New" panose="02070309020205020404" pitchFamily="49" charset="0"/>
              </a:rPr>
              <a:t>is not already in this graph.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             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vertex </a:t>
            </a:r>
            <a:r>
              <a:rPr lang="en-US" altLang="en-US" sz="1400" b="1" dirty="0">
                <a:latin typeface="Courier New" panose="02070309020205020404" pitchFamily="49" charset="0"/>
              </a:rPr>
              <a:t>is not null.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Adds vertex to this graph.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boolean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hasVertex</a:t>
            </a:r>
            <a:r>
              <a:rPr lang="en-US" altLang="en-US" sz="1400" b="1" dirty="0">
                <a:latin typeface="Courier New" panose="02070309020205020404" pitchFamily="49" charset="0"/>
              </a:rPr>
              <a:t>(T vertex);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Returns true if this graph contains vertex; otherwise, returns false.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void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addEdge</a:t>
            </a:r>
            <a:r>
              <a:rPr lang="en-US" altLang="en-US" sz="1400" b="1" dirty="0">
                <a:latin typeface="Courier New" panose="02070309020205020404" pitchFamily="49" charset="0"/>
              </a:rPr>
              <a:t>(T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fromVertex</a:t>
            </a:r>
            <a:r>
              <a:rPr lang="en-US" altLang="en-US" sz="1400" b="1" dirty="0">
                <a:latin typeface="Courier New" panose="02070309020205020404" pitchFamily="49" charset="0"/>
              </a:rPr>
              <a:t>, 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toVertex</a:t>
            </a:r>
            <a:r>
              <a:rPr lang="en-US" altLang="en-US" sz="1400" b="1" dirty="0">
                <a:latin typeface="Courier New" panose="02070309020205020404" pitchFamily="49" charset="0"/>
              </a:rPr>
              <a:t>, int weight);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Adds an edge with the specified weight from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fromVertex</a:t>
            </a:r>
            <a:r>
              <a:rPr lang="en-US" altLang="en-US" sz="1400" b="1" dirty="0">
                <a:latin typeface="Courier New" panose="02070309020205020404" pitchFamily="49" charset="0"/>
              </a:rPr>
              <a:t> to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toVertex</a:t>
            </a:r>
            <a:r>
              <a:rPr lang="en-US" altLang="en-US" sz="1400" b="1" dirty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int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weightIs</a:t>
            </a:r>
            <a:r>
              <a:rPr lang="en-US" altLang="en-US" sz="1400" b="1" dirty="0">
                <a:latin typeface="Courier New" panose="02070309020205020404" pitchFamily="49" charset="0"/>
              </a:rPr>
              <a:t>(T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fromVertex</a:t>
            </a:r>
            <a:r>
              <a:rPr lang="en-US" altLang="en-US" sz="1400" b="1" dirty="0">
                <a:latin typeface="Courier New" panose="02070309020205020404" pitchFamily="49" charset="0"/>
              </a:rPr>
              <a:t>, 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toVertex</a:t>
            </a:r>
            <a:r>
              <a:rPr lang="en-US" altLang="en-US" sz="1400" b="1" dirty="0">
                <a:latin typeface="Courier New" panose="02070309020205020404" pitchFamily="49" charset="0"/>
              </a:rPr>
              <a:t>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If edge from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fromVertex</a:t>
            </a:r>
            <a:r>
              <a:rPr lang="en-US" altLang="en-US" sz="1400" b="1" dirty="0">
                <a:latin typeface="Courier New" panose="02070309020205020404" pitchFamily="49" charset="0"/>
              </a:rPr>
              <a:t> to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toVertex</a:t>
            </a:r>
            <a:r>
              <a:rPr lang="en-US" altLang="en-US" sz="1400" b="1" dirty="0">
                <a:latin typeface="Courier New" panose="02070309020205020404" pitchFamily="49" charset="0"/>
              </a:rPr>
              <a:t> exists, returns the weight of edge;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otherwise, returns a special “null-edge” value.</a:t>
            </a:r>
          </a:p>
        </p:txBody>
      </p:sp>
    </p:spTree>
    <p:extLst>
      <p:ext uri="{BB962C8B-B14F-4D97-AF65-F5344CB8AC3E}">
        <p14:creationId xmlns:p14="http://schemas.microsoft.com/office/powerpoint/2010/main" val="2052850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33400"/>
            <a:ext cx="8229600" cy="868363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WeightedGraphInterface.java </a:t>
            </a:r>
            <a:br>
              <a:rPr lang="en-US" altLang="en-US" sz="4000" smtClean="0"/>
            </a:br>
            <a:r>
              <a:rPr lang="en-US" altLang="en-US" sz="4000" smtClean="0"/>
              <a:t>part III</a:t>
            </a:r>
          </a:p>
        </p:txBody>
      </p:sp>
      <p:sp>
        <p:nvSpPr>
          <p:cNvPr id="34819" name="Text Box 3"/>
          <p:cNvSpPr txBox="1">
            <a:spLocks noChangeArrowheads="1"/>
          </p:cNvSpPr>
          <p:nvPr/>
        </p:nvSpPr>
        <p:spPr bwMode="auto">
          <a:xfrm>
            <a:off x="159574" y="1981200"/>
            <a:ext cx="8824852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UnboundedQueueInterface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&lt;T&gt;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getToVertices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 vertex);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// Returns a queue of the vertices that </a:t>
            </a:r>
            <a:r>
              <a:rPr lang="en-US" alt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vertex is adjacent to.</a:t>
            </a: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void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clearMarks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// </a:t>
            </a:r>
            <a:r>
              <a:rPr lang="en-US" alt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Unmarks all vertices.</a:t>
            </a: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void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markVertex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 vertex);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// </a:t>
            </a:r>
            <a:r>
              <a:rPr lang="en-US" alt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en-US" alt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arks vertex.</a:t>
            </a: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boolean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isMarked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 vertex);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// Returns true if vertex is marked; otherwise, returns false.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getUnmarked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// Returns an unmarked vertex if any exist; otherwise, returns null.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2546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10.3</a:t>
            </a:r>
            <a:r>
              <a:rPr lang="en-US" altLang="en-US" sz="4000" dirty="0" smtClean="0"/>
              <a:t> </a:t>
            </a:r>
            <a:r>
              <a:rPr lang="en-US" altLang="en-US" sz="4000" dirty="0" smtClean="0"/>
              <a:t>Implementations of Graphs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In this section we introduce two graph implementation approaches</a:t>
            </a:r>
          </a:p>
          <a:p>
            <a:pPr lvl="1" eaLnBrk="1" hangingPunct="1"/>
            <a:r>
              <a:rPr lang="en-US" altLang="en-US" dirty="0" smtClean="0"/>
              <a:t>an array based approach</a:t>
            </a:r>
          </a:p>
          <a:p>
            <a:pPr lvl="1" eaLnBrk="1" hangingPunct="1"/>
            <a:r>
              <a:rPr lang="en-US" altLang="en-US" dirty="0" smtClean="0"/>
              <a:t>a linked approach</a:t>
            </a:r>
          </a:p>
        </p:txBody>
      </p:sp>
    </p:spTree>
    <p:extLst>
      <p:ext uri="{BB962C8B-B14F-4D97-AF65-F5344CB8AC3E}">
        <p14:creationId xmlns:p14="http://schemas.microsoft.com/office/powerpoint/2010/main" val="507352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Array-Based Implementation 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b="1" dirty="0" smtClean="0"/>
              <a:t>Adjacency matrix  </a:t>
            </a:r>
            <a:r>
              <a:rPr lang="en-US" altLang="en-US" sz="2800" dirty="0" smtClean="0"/>
              <a:t>For a graph with N nodes, an N by N table that shows the existence (and weights) of all edges in the </a:t>
            </a:r>
            <a:r>
              <a:rPr lang="en-US" altLang="en-US" sz="2800" dirty="0" smtClean="0"/>
              <a:t>graph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2800" dirty="0" smtClean="0"/>
              <a:t> </a:t>
            </a:r>
            <a:endParaRPr lang="en-US" altLang="en-US" sz="2800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With this approach a graph consists of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an integer variable </a:t>
            </a:r>
            <a:r>
              <a:rPr lang="en-US" altLang="en-US" sz="2400" dirty="0" err="1" smtClean="0">
                <a:latin typeface="Courier New" panose="02070309020205020404" pitchFamily="49" charset="0"/>
              </a:rPr>
              <a:t>numVertices</a:t>
            </a:r>
            <a:endParaRPr lang="en-US" altLang="en-US" sz="2400" dirty="0" smtClean="0">
              <a:latin typeface="Courier New" panose="02070309020205020404" pitchFamily="49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a one-dimensional array </a:t>
            </a:r>
            <a:r>
              <a:rPr lang="en-US" altLang="en-US" sz="2400" dirty="0" smtClean="0">
                <a:latin typeface="Courier New" panose="02070309020205020404" pitchFamily="49" charset="0"/>
              </a:rPr>
              <a:t>vertices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a two-dimensional array </a:t>
            </a:r>
            <a:r>
              <a:rPr lang="en-US" altLang="en-US" sz="2400" dirty="0" smtClean="0">
                <a:latin typeface="Courier New" panose="02070309020205020404" pitchFamily="49" charset="0"/>
              </a:rPr>
              <a:t>edges</a:t>
            </a:r>
            <a:r>
              <a:rPr lang="en-US" altLang="en-US" sz="2400" dirty="0" smtClean="0"/>
              <a:t> (the adjacency matrix)</a:t>
            </a:r>
          </a:p>
        </p:txBody>
      </p:sp>
    </p:spTree>
    <p:extLst>
      <p:ext uri="{BB962C8B-B14F-4D97-AF65-F5344CB8AC3E}">
        <p14:creationId xmlns:p14="http://schemas.microsoft.com/office/powerpoint/2010/main" val="317624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A repeat of the abstract model</a:t>
            </a: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600200"/>
            <a:ext cx="7467600" cy="4525963"/>
          </a:xfrm>
        </p:spPr>
      </p:pic>
    </p:spTree>
    <p:extLst>
      <p:ext uri="{BB962C8B-B14F-4D97-AF65-F5344CB8AC3E}">
        <p14:creationId xmlns:p14="http://schemas.microsoft.com/office/powerpoint/2010/main" val="4128873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6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The array-based implementation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62" y="274638"/>
            <a:ext cx="811987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49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>
                <a:latin typeface="Courier New" panose="02070309020205020404" pitchFamily="49" charset="0"/>
              </a:rPr>
              <a:t>WeightedGraph.java</a:t>
            </a:r>
            <a:br>
              <a:rPr lang="en-US" altLang="en-US" sz="4000" smtClean="0">
                <a:latin typeface="Courier New" panose="02070309020205020404" pitchFamily="49" charset="0"/>
              </a:rPr>
            </a:br>
            <a:r>
              <a:rPr lang="en-US" altLang="en-US" sz="4000" smtClean="0"/>
              <a:t>instance variables</a:t>
            </a:r>
          </a:p>
        </p:txBody>
      </p:sp>
      <p:sp>
        <p:nvSpPr>
          <p:cNvPr id="39939" name="Text Box 4"/>
          <p:cNvSpPr txBox="1">
            <a:spLocks noChangeArrowheads="1"/>
          </p:cNvSpPr>
          <p:nvPr/>
        </p:nvSpPr>
        <p:spPr bwMode="auto">
          <a:xfrm>
            <a:off x="457200" y="2133600"/>
            <a:ext cx="7380547" cy="332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package ch10.graphs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import ch04.queues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.*;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class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WeightedGraph</a:t>
            </a:r>
            <a:r>
              <a:rPr lang="en-US" altLang="en-US" sz="1400" b="1" dirty="0">
                <a:latin typeface="Courier New" panose="02070309020205020404" pitchFamily="49" charset="0"/>
              </a:rPr>
              <a:t>&lt;T&gt; implements WeightedGraphInterface&lt;T&gt;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public static final int NULL_EDGE = 0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private static final int DEFCAP = 50;  // default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capacity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private int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numVertices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private int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maxVertices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private T[] vertices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private int[][] edges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private boolean[] marks;  // marks[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i</a:t>
            </a:r>
            <a:r>
              <a:rPr lang="en-US" altLang="en-US" sz="1400" b="1" dirty="0">
                <a:latin typeface="Courier New" panose="02070309020205020404" pitchFamily="49" charset="0"/>
              </a:rPr>
              <a:t>] is mark for vertices[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i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]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</a:t>
            </a:r>
            <a:r>
              <a:rPr lang="en-US" altLang="en-US" sz="1400" b="1" dirty="0">
                <a:latin typeface="Courier New" panose="02070309020205020404" pitchFamily="49" charset="0"/>
              </a:rPr>
              <a:t>. . .</a:t>
            </a:r>
          </a:p>
        </p:txBody>
      </p:sp>
    </p:spTree>
    <p:extLst>
      <p:ext uri="{BB962C8B-B14F-4D97-AF65-F5344CB8AC3E}">
        <p14:creationId xmlns:p14="http://schemas.microsoft.com/office/powerpoint/2010/main" val="626544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Chapter 10: </a:t>
            </a:r>
            <a:br>
              <a:rPr lang="en-US" altLang="en-US" dirty="0" smtClean="0"/>
            </a:br>
            <a:r>
              <a:rPr lang="en-US" altLang="en-US" dirty="0" smtClean="0"/>
              <a:t>The Graph ADT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2900" y="1905000"/>
            <a:ext cx="84582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en-US" sz="2400" dirty="0" smtClean="0"/>
              <a:t>10.1 </a:t>
            </a:r>
            <a:r>
              <a:rPr lang="en-US" altLang="en-US" sz="2400" dirty="0"/>
              <a:t>– </a:t>
            </a:r>
            <a:r>
              <a:rPr lang="en-US" altLang="en-US" sz="2400" dirty="0" smtClean="0"/>
              <a:t>Introduction to Graphs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en-US" sz="2400" dirty="0"/>
              <a:t>10.2 – </a:t>
            </a:r>
            <a:r>
              <a:rPr lang="en-US" altLang="en-US" sz="2400" dirty="0" smtClean="0"/>
              <a:t>The Graph Interface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 smtClean="0"/>
              <a:t>10.3 – Implementations of Graphs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en-US" sz="2400" dirty="0" smtClean="0"/>
              <a:t>10.4 </a:t>
            </a:r>
            <a:r>
              <a:rPr lang="en-US" altLang="en-US" sz="2400" dirty="0"/>
              <a:t>– </a:t>
            </a:r>
            <a:r>
              <a:rPr lang="en-US" altLang="en-US" sz="2400" dirty="0" smtClean="0"/>
              <a:t>Application: Graph Traversals</a:t>
            </a:r>
            <a:endParaRPr lang="en-US" altLang="en-US" sz="2400" dirty="0"/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en-US" sz="2400" dirty="0" smtClean="0"/>
              <a:t>10.5 </a:t>
            </a:r>
            <a:r>
              <a:rPr lang="en-US" altLang="en-US" sz="2400" dirty="0"/>
              <a:t>– </a:t>
            </a:r>
            <a:r>
              <a:rPr lang="en-US" altLang="en-US" sz="2400" dirty="0" smtClean="0"/>
              <a:t>Application: The Single-Source Shortest-Paths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en-US" sz="2400" dirty="0" smtClean="0"/>
              <a:t>                               Problem</a:t>
            </a:r>
            <a:endParaRPr lang="en-US" altLang="en-US" sz="2400" dirty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 smtClean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 smtClean="0"/>
          </a:p>
          <a:p>
            <a:pPr eaLnBrk="1" hangingPunct="1">
              <a:lnSpc>
                <a:spcPct val="90000"/>
              </a:lnSpc>
            </a:pPr>
            <a:endParaRPr lang="en-US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168381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>
                <a:latin typeface="Courier New" panose="02070309020205020404" pitchFamily="49" charset="0"/>
              </a:rPr>
              <a:t>WeightedGraph.java</a:t>
            </a:r>
            <a:br>
              <a:rPr lang="en-US" altLang="en-US" sz="4000" smtClean="0">
                <a:latin typeface="Courier New" panose="02070309020205020404" pitchFamily="49" charset="0"/>
              </a:rPr>
            </a:br>
            <a:r>
              <a:rPr lang="en-US" altLang="en-US" sz="4000" smtClean="0"/>
              <a:t>Constructors</a:t>
            </a:r>
          </a:p>
        </p:txBody>
      </p:sp>
      <p:sp>
        <p:nvSpPr>
          <p:cNvPr id="40963" name="Text Box 3"/>
          <p:cNvSpPr txBox="1">
            <a:spLocks noChangeArrowheads="1"/>
          </p:cNvSpPr>
          <p:nvPr/>
        </p:nvSpPr>
        <p:spPr bwMode="auto">
          <a:xfrm>
            <a:off x="990600" y="1981200"/>
            <a:ext cx="6199188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WeightedGraph</a:t>
            </a:r>
            <a:r>
              <a:rPr lang="en-US" altLang="en-US" sz="1400" b="1" dirty="0">
                <a:latin typeface="Courier New" panose="02070309020205020404" pitchFamily="49" charset="0"/>
              </a:rPr>
              <a:t>()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Instantiates a graph with capacity DEFCAP vertices.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numVertices</a:t>
            </a:r>
            <a:r>
              <a:rPr lang="en-US" altLang="en-US" sz="1400" b="1" dirty="0">
                <a:latin typeface="Courier New" panose="02070309020205020404" pitchFamily="49" charset="0"/>
              </a:rPr>
              <a:t> = 0;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maxVertices</a:t>
            </a:r>
            <a:r>
              <a:rPr lang="en-US" altLang="en-US" sz="1400" b="1" dirty="0">
                <a:latin typeface="Courier New" panose="02070309020205020404" pitchFamily="49" charset="0"/>
              </a:rPr>
              <a:t> = DEFCAP;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vertices = (T[ ]) new Object[DEFCAP];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marks = new boolean[DEFCAP];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edges = new int[DEFCAP][DEFCAP];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public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WeightedGraph</a:t>
            </a:r>
            <a:r>
              <a:rPr lang="en-US" altLang="en-US" sz="1400" b="1" dirty="0">
                <a:latin typeface="Courier New" panose="02070309020205020404" pitchFamily="49" charset="0"/>
              </a:rPr>
              <a:t>(int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</a:t>
            </a:r>
            <a:r>
              <a:rPr lang="en-US" altLang="en-US" sz="1400" b="1" dirty="0">
                <a:latin typeface="Courier New" panose="02070309020205020404" pitchFamily="49" charset="0"/>
              </a:rPr>
              <a:t>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// Instantiates a graph with capacity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</a:t>
            </a:r>
            <a:r>
              <a:rPr lang="en-US" altLang="en-US" sz="1400" b="1" dirty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numVertices</a:t>
            </a:r>
            <a:r>
              <a:rPr lang="en-US" altLang="en-US" sz="1400" b="1" dirty="0">
                <a:latin typeface="Courier New" panose="02070309020205020404" pitchFamily="49" charset="0"/>
              </a:rPr>
              <a:t> = 0;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maxVertices</a:t>
            </a:r>
            <a:r>
              <a:rPr lang="en-US" altLang="en-US" sz="1400" b="1" dirty="0">
                <a:latin typeface="Courier New" panose="02070309020205020404" pitchFamily="49" charset="0"/>
              </a:rPr>
              <a:t> =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</a:t>
            </a:r>
            <a:r>
              <a:rPr lang="en-US" altLang="en-US" sz="1400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vertices = (T[ ]) new Object[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</a:t>
            </a:r>
            <a:r>
              <a:rPr lang="en-US" altLang="en-US" sz="1400" b="1" dirty="0">
                <a:latin typeface="Courier New" panose="02070309020205020404" pitchFamily="49" charset="0"/>
              </a:rPr>
              <a:t>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marks = new boolean[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</a:t>
            </a:r>
            <a:r>
              <a:rPr lang="en-US" altLang="en-US" sz="1400" b="1" dirty="0">
                <a:latin typeface="Courier New" panose="02070309020205020404" pitchFamily="49" charset="0"/>
              </a:rPr>
              <a:t>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edges = new int[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</a:t>
            </a:r>
            <a:r>
              <a:rPr lang="en-US" altLang="en-US" sz="1400" b="1" dirty="0">
                <a:latin typeface="Courier New" panose="02070309020205020404" pitchFamily="49" charset="0"/>
              </a:rPr>
              <a:t>][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maxV</a:t>
            </a:r>
            <a:r>
              <a:rPr lang="en-US" altLang="en-US" sz="1400" b="1" dirty="0">
                <a:latin typeface="Courier New" panose="02070309020205020404" pitchFamily="49" charset="0"/>
              </a:rPr>
              <a:t>];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765570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Adding </a:t>
            </a:r>
            <a:r>
              <a:rPr lang="en-US" altLang="en-US" sz="4000" dirty="0" smtClean="0"/>
              <a:t>a vertex</a:t>
            </a:r>
          </a:p>
        </p:txBody>
      </p:sp>
      <p:sp>
        <p:nvSpPr>
          <p:cNvPr id="41987" name="Text Box 3"/>
          <p:cNvSpPr txBox="1">
            <a:spLocks noChangeArrowheads="1"/>
          </p:cNvSpPr>
          <p:nvPr/>
        </p:nvSpPr>
        <p:spPr bwMode="auto">
          <a:xfrm>
            <a:off x="762000" y="1462087"/>
            <a:ext cx="6199188" cy="332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void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addVertex</a:t>
            </a:r>
            <a:r>
              <a:rPr lang="en-US" altLang="en-US" sz="1400" b="1" dirty="0">
                <a:latin typeface="Courier New" panose="02070309020205020404" pitchFamily="49" charset="0"/>
              </a:rPr>
              <a:t>(T vertex)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Preconditions:   This graph is not full.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                 Vertex is not already in this graph.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                 Vertex is not null.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Adds vertex to this graph.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vertices[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numVertices</a:t>
            </a:r>
            <a:r>
              <a:rPr lang="en-US" altLang="en-US" sz="1400" b="1" dirty="0">
                <a:latin typeface="Courier New" panose="02070309020205020404" pitchFamily="49" charset="0"/>
              </a:rPr>
              <a:t>] = vertex;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for (int index = 0; index &lt;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numVertices</a:t>
            </a:r>
            <a:r>
              <a:rPr lang="en-US" altLang="en-US" sz="1400" b="1" dirty="0">
                <a:latin typeface="Courier New" panose="02070309020205020404" pitchFamily="49" charset="0"/>
              </a:rPr>
              <a:t>; index++)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edges[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numVertices</a:t>
            </a:r>
            <a:r>
              <a:rPr lang="en-US" altLang="en-US" sz="1400" b="1" dirty="0">
                <a:latin typeface="Courier New" panose="02070309020205020404" pitchFamily="49" charset="0"/>
              </a:rPr>
              <a:t>][index] = NULL_EDGE;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edges[index][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numVertices</a:t>
            </a:r>
            <a:r>
              <a:rPr lang="en-US" altLang="en-US" sz="1400" b="1" dirty="0">
                <a:latin typeface="Courier New" panose="02070309020205020404" pitchFamily="49" charset="0"/>
              </a:rPr>
              <a:t>] = NULL_EDGE;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numVertices</a:t>
            </a:r>
            <a:r>
              <a:rPr lang="en-US" altLang="en-US" sz="1400" b="1" dirty="0">
                <a:latin typeface="Courier New" panose="02070309020205020404" pitchFamily="49" charset="0"/>
              </a:rPr>
              <a:t>++;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41988" name="Text Box 4"/>
          <p:cNvSpPr txBox="1">
            <a:spLocks noChangeArrowheads="1"/>
          </p:cNvSpPr>
          <p:nvPr/>
        </p:nvSpPr>
        <p:spPr bwMode="auto">
          <a:xfrm>
            <a:off x="457200" y="4953000"/>
            <a:ext cx="7450138" cy="1309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400" dirty="0"/>
              <a:t>Textbook also includes code for </a:t>
            </a:r>
            <a:r>
              <a:rPr lang="en-US" altLang="en-US" sz="2400" dirty="0" err="1">
                <a:latin typeface="Courier New" panose="02070309020205020404" pitchFamily="49" charset="0"/>
              </a:rPr>
              <a:t>indexIs</a:t>
            </a:r>
            <a:r>
              <a:rPr lang="en-US" altLang="en-US" sz="2400" dirty="0"/>
              <a:t>, </a:t>
            </a:r>
            <a:r>
              <a:rPr lang="en-US" altLang="en-US" sz="2400" dirty="0" err="1">
                <a:latin typeface="Courier New" panose="02070309020205020404" pitchFamily="49" charset="0"/>
              </a:rPr>
              <a:t>addEdge</a:t>
            </a:r>
            <a:r>
              <a:rPr lang="en-US" altLang="en-US" sz="2400" dirty="0"/>
              <a:t>, </a:t>
            </a:r>
          </a:p>
          <a:p>
            <a:pPr eaLnBrk="1" hangingPunct="1"/>
            <a:r>
              <a:rPr lang="en-US" altLang="en-US" sz="2400" dirty="0" err="1">
                <a:latin typeface="Courier New" panose="02070309020205020404" pitchFamily="49" charset="0"/>
              </a:rPr>
              <a:t>weightIs</a:t>
            </a:r>
            <a:r>
              <a:rPr lang="en-US" altLang="en-US" sz="2400" dirty="0"/>
              <a:t>, and </a:t>
            </a:r>
            <a:r>
              <a:rPr lang="en-US" altLang="en-US" sz="2400" dirty="0" err="1">
                <a:latin typeface="Courier New" panose="02070309020205020404" pitchFamily="49" charset="0"/>
              </a:rPr>
              <a:t>getToVertices</a:t>
            </a:r>
            <a:r>
              <a:rPr lang="en-US" altLang="en-US" sz="2400" dirty="0"/>
              <a:t>. </a:t>
            </a:r>
          </a:p>
          <a:p>
            <a:pPr eaLnBrk="1" hangingPunct="1"/>
            <a:endParaRPr lang="en-US" altLang="en-US" sz="800" dirty="0"/>
          </a:p>
          <a:p>
            <a:pPr eaLnBrk="1" hangingPunct="1"/>
            <a:r>
              <a:rPr lang="en-US" altLang="en-US" sz="2400" dirty="0"/>
              <a:t>Coding the remaining methods is left as an exercise.</a:t>
            </a:r>
          </a:p>
        </p:txBody>
      </p:sp>
    </p:spTree>
    <p:extLst>
      <p:ext uri="{BB962C8B-B14F-4D97-AF65-F5344CB8AC3E}">
        <p14:creationId xmlns:p14="http://schemas.microsoft.com/office/powerpoint/2010/main" val="38317405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Linked </a:t>
            </a:r>
            <a:r>
              <a:rPr lang="en-US" altLang="en-US" sz="4000" dirty="0" smtClean="0"/>
              <a:t>Implementation 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b="1" dirty="0" smtClean="0"/>
              <a:t>Adjacency list  </a:t>
            </a:r>
            <a:r>
              <a:rPr lang="en-US" altLang="en-US" sz="2800" dirty="0" smtClean="0"/>
              <a:t>A linked list that identifies all the vertices to which a particular vertex is connected; each vertex has its own adjacency list</a:t>
            </a:r>
          </a:p>
          <a:p>
            <a:pPr eaLnBrk="1" hangingPunct="1"/>
            <a:r>
              <a:rPr lang="en-US" altLang="en-US" sz="2800" dirty="0" smtClean="0"/>
              <a:t>We look at two alternate approaches:</a:t>
            </a:r>
          </a:p>
          <a:p>
            <a:pPr lvl="1" eaLnBrk="1" hangingPunct="1"/>
            <a:r>
              <a:rPr lang="en-US" altLang="en-US" sz="2400" dirty="0" smtClean="0"/>
              <a:t>use an array of vertices that each contain a reference to a linked list of nodes</a:t>
            </a:r>
          </a:p>
          <a:p>
            <a:pPr lvl="1" eaLnBrk="1" hangingPunct="1"/>
            <a:r>
              <a:rPr lang="en-US" altLang="en-US" sz="2400" dirty="0" smtClean="0"/>
              <a:t>use a linked list of vertices that each contain a reference to a linked list of nodes</a:t>
            </a:r>
          </a:p>
        </p:txBody>
      </p:sp>
    </p:spTree>
    <p:extLst>
      <p:ext uri="{BB962C8B-B14F-4D97-AF65-F5344CB8AC3E}">
        <p14:creationId xmlns:p14="http://schemas.microsoft.com/office/powerpoint/2010/main" val="93664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A repeat of the abstract model</a:t>
            </a: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600200"/>
            <a:ext cx="7772400" cy="4525963"/>
          </a:xfrm>
        </p:spPr>
      </p:pic>
    </p:spTree>
    <p:extLst>
      <p:ext uri="{BB962C8B-B14F-4D97-AF65-F5344CB8AC3E}">
        <p14:creationId xmlns:p14="http://schemas.microsoft.com/office/powerpoint/2010/main" val="936655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8229600" cy="7921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first link-based implementation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135440"/>
            <a:ext cx="6172200" cy="505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4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563563"/>
          </a:xfrm>
        </p:spPr>
        <p:txBody>
          <a:bodyPr/>
          <a:lstStyle/>
          <a:p>
            <a:pPr eaLnBrk="1" hangingPunct="1"/>
            <a:r>
              <a:rPr lang="en-US" altLang="en-US" sz="3600" smtClean="0"/>
              <a:t>The second link-based implementation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955786"/>
            <a:ext cx="7315200" cy="517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50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/>
              <a:t>10.4 Application: Graph Traversals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Our graph specification does not include traversal operations.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We treat traversal as a graph </a:t>
            </a:r>
            <a:r>
              <a:rPr lang="en-US" altLang="en-US" sz="2800" dirty="0" smtClean="0"/>
              <a:t>application rather </a:t>
            </a:r>
            <a:r>
              <a:rPr lang="en-US" altLang="en-US" sz="2800" dirty="0" smtClean="0"/>
              <a:t>than an innate operation.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The basic operations given in our specification allow us to implement different traversals </a:t>
            </a:r>
            <a:r>
              <a:rPr lang="en-US" altLang="en-US" sz="2800" i="1" dirty="0" smtClean="0"/>
              <a:t>independent</a:t>
            </a:r>
            <a:r>
              <a:rPr lang="en-US" altLang="en-US" sz="2800" dirty="0" smtClean="0"/>
              <a:t> of how the graph itself is actually implemented</a:t>
            </a:r>
            <a:r>
              <a:rPr lang="en-US" altLang="en-US" sz="2800" dirty="0" smtClean="0"/>
              <a:t>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The application </a:t>
            </a:r>
            <a:r>
              <a:rPr lang="en-US" alt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UseGraph</a:t>
            </a:r>
            <a:r>
              <a:rPr lang="en-US" altLang="en-US" sz="2800" dirty="0"/>
              <a:t> in the </a:t>
            </a:r>
            <a:r>
              <a:rPr lang="en-US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ch10.apps</a:t>
            </a:r>
            <a:r>
              <a:rPr lang="en-US" altLang="en-US" sz="2800" dirty="0"/>
              <a:t> package contains the code for all the algorithms presented in </a:t>
            </a:r>
            <a:r>
              <a:rPr lang="en-US" altLang="en-US" sz="2800" dirty="0" smtClean="0"/>
              <a:t>Sections </a:t>
            </a:r>
            <a:r>
              <a:rPr lang="en-US" altLang="en-US" sz="2800" dirty="0"/>
              <a:t>10.4 and </a:t>
            </a:r>
            <a:r>
              <a:rPr lang="en-US" altLang="en-US" sz="2800" dirty="0" smtClean="0"/>
              <a:t>10.5 </a:t>
            </a:r>
            <a:endParaRPr lang="en-US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418551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Graph Traversal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As we did for general trees, we </a:t>
            </a:r>
            <a:r>
              <a:rPr lang="en-US" altLang="en-US" sz="2800" dirty="0" smtClean="0"/>
              <a:t>look at two types of graph traversal: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The strategy of going </a:t>
            </a:r>
            <a:r>
              <a:rPr lang="en-US" altLang="en-US" sz="2400" dirty="0" smtClean="0"/>
              <a:t>as far as we can and then backtracking </a:t>
            </a:r>
            <a:r>
              <a:rPr lang="en-US" altLang="en-US" sz="2400" dirty="0" smtClean="0"/>
              <a:t>is called a </a:t>
            </a:r>
            <a:r>
              <a:rPr lang="en-US" altLang="en-US" sz="2400" i="1" dirty="0" smtClean="0"/>
              <a:t>depth-first</a:t>
            </a:r>
            <a:r>
              <a:rPr lang="en-US" altLang="en-US" sz="2400" dirty="0" smtClean="0"/>
              <a:t> strategy</a:t>
            </a:r>
            <a:r>
              <a:rPr lang="en-US" altLang="en-US" sz="2400" dirty="0" smtClean="0"/>
              <a:t>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The strategy of </a:t>
            </a:r>
            <a:r>
              <a:rPr lang="en-US" altLang="en-US" sz="2400" dirty="0" smtClean="0"/>
              <a:t>fanning out “level by level” is </a:t>
            </a:r>
            <a:r>
              <a:rPr lang="en-US" altLang="en-US" sz="2400" dirty="0"/>
              <a:t>called a </a:t>
            </a:r>
            <a:r>
              <a:rPr lang="en-US" altLang="en-US" sz="2400" i="1" dirty="0" smtClean="0"/>
              <a:t>breadth-first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strategy.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We </a:t>
            </a:r>
            <a:r>
              <a:rPr lang="en-US" altLang="en-US" sz="2800" dirty="0" smtClean="0"/>
              <a:t>discuss algorithms for employing both strategies within the context of determining if two cities are connected in our airline example. </a:t>
            </a:r>
          </a:p>
          <a:p>
            <a:pPr eaLnBrk="1" hangingPunct="1">
              <a:lnSpc>
                <a:spcPct val="90000"/>
              </a:lnSpc>
            </a:pPr>
            <a:endParaRPr lang="en-US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485469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Can we get from Austin to Washington?</a:t>
            </a: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00200"/>
            <a:ext cx="7848600" cy="4525963"/>
          </a:xfrm>
        </p:spPr>
      </p:pic>
    </p:spTree>
    <p:extLst>
      <p:ext uri="{BB962C8B-B14F-4D97-AF65-F5344CB8AC3E}">
        <p14:creationId xmlns:p14="http://schemas.microsoft.com/office/powerpoint/2010/main" val="12457137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92162"/>
          </a:xfrm>
        </p:spPr>
        <p:txBody>
          <a:bodyPr/>
          <a:lstStyle/>
          <a:p>
            <a:r>
              <a:rPr lang="en-US" sz="3200" dirty="0" smtClean="0"/>
              <a:t>Algorithm</a:t>
            </a:r>
            <a:r>
              <a:rPr lang="en-US" sz="3200" dirty="0"/>
              <a:t>: </a:t>
            </a:r>
            <a:r>
              <a:rPr lang="en-US" sz="2000" dirty="0" err="1"/>
              <a:t>IsPathDF</a:t>
            </a:r>
            <a:r>
              <a:rPr lang="en-US" sz="2000" dirty="0"/>
              <a:t> (</a:t>
            </a:r>
            <a:r>
              <a:rPr lang="en-US" sz="2000" dirty="0" err="1"/>
              <a:t>startVertex</a:t>
            </a:r>
            <a:r>
              <a:rPr lang="en-US" sz="2000" dirty="0"/>
              <a:t>, </a:t>
            </a:r>
            <a:r>
              <a:rPr lang="en-US" sz="2000" dirty="0" err="1"/>
              <a:t>endVertex</a:t>
            </a:r>
            <a:r>
              <a:rPr lang="en-US" sz="2000" dirty="0"/>
              <a:t>): returns boolean 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Set found to false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Clear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all marks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Mark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the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startVertex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Push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the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startVertex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onto the stack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Set current vertex =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stack.top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 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stack.pop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 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if current vertex equals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endVertex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Set found to true    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else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each adjacent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vertex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if adjacent vertex is not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marked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Mark the adjacent vertex and  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Push it onto the stack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stack.isEmpty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 AND !found 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725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10.1 Introduction to Graphs</a:t>
            </a:r>
          </a:p>
        </p:txBody>
      </p:sp>
      <p:pic>
        <p:nvPicPr>
          <p:cNvPr id="22531" name="Picture 5" descr="37461_CH01_AIT0110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47900" y="1828800"/>
            <a:ext cx="4648200" cy="3705152"/>
          </a:xfrm>
          <a:noFill/>
        </p:spPr>
      </p:pic>
    </p:spTree>
    <p:extLst>
      <p:ext uri="{BB962C8B-B14F-4D97-AF65-F5344CB8AC3E}">
        <p14:creationId xmlns:p14="http://schemas.microsoft.com/office/powerpoint/2010/main" val="320868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3352800" cy="6378816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114800" y="238125"/>
            <a:ext cx="441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Set found to false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Clear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all marks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Mark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the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startVertex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Push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the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startVertex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onto the stack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Set current vertex =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stack.top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stack.pop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current vertex equals 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endVertex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Set found to true   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else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each adjacent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vertex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adjacent vertex is not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marked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Mark the adjacent vertex and 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Push it onto the stack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stack.isEmpty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AND !found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7765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Breadth first search – use queue</a:t>
            </a:r>
          </a:p>
        </p:txBody>
      </p:sp>
      <p:sp>
        <p:nvSpPr>
          <p:cNvPr id="54275" name="Text Box 3"/>
          <p:cNvSpPr txBox="1">
            <a:spLocks noChangeArrowheads="1"/>
          </p:cNvSpPr>
          <p:nvPr/>
        </p:nvSpPr>
        <p:spPr bwMode="auto">
          <a:xfrm>
            <a:off x="152400" y="1676400"/>
            <a:ext cx="5720284" cy="4801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b="1" i="1" dirty="0" err="1" smtClean="0"/>
              <a:t>IsPathBF</a:t>
            </a:r>
            <a:r>
              <a:rPr lang="en-US" altLang="en-US" b="1" i="1" dirty="0" smtClean="0"/>
              <a:t> </a:t>
            </a:r>
            <a:r>
              <a:rPr lang="en-US" altLang="en-US" b="1" i="1" dirty="0"/>
              <a:t>(</a:t>
            </a:r>
            <a:r>
              <a:rPr lang="en-US" altLang="en-US" b="1" i="1" dirty="0" err="1"/>
              <a:t>startVertex</a:t>
            </a:r>
            <a:r>
              <a:rPr lang="en-US" altLang="en-US" b="1" i="1" dirty="0"/>
              <a:t>, </a:t>
            </a:r>
            <a:r>
              <a:rPr lang="en-US" altLang="en-US" b="1" i="1" dirty="0" err="1"/>
              <a:t>endVertex</a:t>
            </a:r>
            <a:r>
              <a:rPr lang="en-US" altLang="en-US" b="1" i="1" dirty="0"/>
              <a:t>): returns </a:t>
            </a:r>
            <a:r>
              <a:rPr lang="en-US" altLang="en-US" b="1" i="1" dirty="0" smtClean="0"/>
              <a:t>boolean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Set found to false   </a:t>
            </a:r>
            <a:endParaRPr lang="en-US" altLang="en-US" dirty="0" smtClean="0"/>
          </a:p>
          <a:p>
            <a:pPr eaLnBrk="1" hangingPunct="1"/>
            <a:r>
              <a:rPr lang="en-US" altLang="en-US" dirty="0" smtClean="0"/>
              <a:t>Clear </a:t>
            </a:r>
            <a:r>
              <a:rPr lang="en-US" altLang="en-US" dirty="0"/>
              <a:t>all marks </a:t>
            </a:r>
            <a:endParaRPr lang="en-US" altLang="en-US" dirty="0" smtClean="0"/>
          </a:p>
          <a:p>
            <a:pPr eaLnBrk="1" hangingPunct="1"/>
            <a:r>
              <a:rPr lang="en-US" altLang="en-US" dirty="0" smtClean="0"/>
              <a:t>Mark </a:t>
            </a:r>
            <a:r>
              <a:rPr lang="en-US" altLang="en-US" dirty="0"/>
              <a:t>the </a:t>
            </a:r>
            <a:r>
              <a:rPr lang="en-US" altLang="en-US" dirty="0" err="1"/>
              <a:t>startVertex</a:t>
            </a:r>
            <a:r>
              <a:rPr lang="en-US" altLang="en-US" dirty="0"/>
              <a:t> </a:t>
            </a:r>
            <a:endParaRPr lang="en-US" altLang="en-US" dirty="0" smtClean="0"/>
          </a:p>
          <a:p>
            <a:pPr eaLnBrk="1" hangingPunct="1"/>
            <a:r>
              <a:rPr lang="en-US" altLang="en-US" dirty="0" smtClean="0"/>
              <a:t>Enqueue </a:t>
            </a:r>
            <a:r>
              <a:rPr lang="en-US" altLang="en-US" dirty="0"/>
              <a:t>the </a:t>
            </a:r>
            <a:r>
              <a:rPr lang="en-US" altLang="en-US" dirty="0" err="1"/>
              <a:t>startVertex</a:t>
            </a:r>
            <a:r>
              <a:rPr lang="en-US" altLang="en-US" dirty="0"/>
              <a:t> </a:t>
            </a:r>
            <a:r>
              <a:rPr lang="en-US" altLang="en-US" u="sng" dirty="0"/>
              <a:t>into the queue </a:t>
            </a:r>
            <a:endParaRPr lang="en-US" altLang="en-US" u="sng" dirty="0" smtClean="0"/>
          </a:p>
          <a:p>
            <a:pPr eaLnBrk="1" hangingPunct="1"/>
            <a:r>
              <a:rPr lang="en-US" altLang="en-US" dirty="0" smtClean="0"/>
              <a:t>do </a:t>
            </a:r>
          </a:p>
          <a:p>
            <a:pPr eaLnBrk="1" hangingPunct="1"/>
            <a:r>
              <a:rPr lang="en-US" altLang="en-US" dirty="0" smtClean="0"/>
              <a:t>    </a:t>
            </a:r>
            <a:r>
              <a:rPr lang="en-US" altLang="en-US" dirty="0"/>
              <a:t>Set current vertex = </a:t>
            </a:r>
            <a:r>
              <a:rPr lang="en-US" altLang="en-US" u="sng" dirty="0" err="1"/>
              <a:t>queue.dequeue</a:t>
            </a:r>
            <a:r>
              <a:rPr lang="en-US" altLang="en-US" u="sng" dirty="0" smtClean="0"/>
              <a:t>()</a:t>
            </a:r>
          </a:p>
          <a:p>
            <a:pPr eaLnBrk="1" hangingPunct="1"/>
            <a:r>
              <a:rPr lang="en-US" altLang="en-US" dirty="0" smtClean="0"/>
              <a:t>    </a:t>
            </a:r>
            <a:r>
              <a:rPr lang="en-US" altLang="en-US" dirty="0"/>
              <a:t>if current vertex equals </a:t>
            </a:r>
            <a:r>
              <a:rPr lang="en-US" altLang="en-US" dirty="0" err="1" smtClean="0"/>
              <a:t>endVertex</a:t>
            </a:r>
            <a:endParaRPr lang="en-US" altLang="en-US" dirty="0" smtClean="0"/>
          </a:p>
          <a:p>
            <a:pPr eaLnBrk="1" hangingPunct="1"/>
            <a:r>
              <a:rPr lang="en-US" altLang="en-US" dirty="0" smtClean="0"/>
              <a:t>        </a:t>
            </a:r>
            <a:r>
              <a:rPr lang="en-US" altLang="en-US" dirty="0"/>
              <a:t>Set found to </a:t>
            </a:r>
            <a:r>
              <a:rPr lang="en-US" altLang="en-US" dirty="0" smtClean="0"/>
              <a:t>true</a:t>
            </a:r>
          </a:p>
          <a:p>
            <a:pPr eaLnBrk="1" hangingPunct="1"/>
            <a:r>
              <a:rPr lang="en-US" altLang="en-US" dirty="0" smtClean="0"/>
              <a:t>    else</a:t>
            </a:r>
          </a:p>
          <a:p>
            <a:pPr eaLnBrk="1" hangingPunct="1"/>
            <a:r>
              <a:rPr lang="en-US" altLang="en-US" dirty="0" smtClean="0"/>
              <a:t>    </a:t>
            </a:r>
            <a:r>
              <a:rPr lang="en-US" altLang="en-US" dirty="0"/>
              <a:t>for each adjacent </a:t>
            </a:r>
            <a:r>
              <a:rPr lang="en-US" altLang="en-US" dirty="0" smtClean="0"/>
              <a:t>vertex</a:t>
            </a:r>
          </a:p>
          <a:p>
            <a:pPr eaLnBrk="1" hangingPunct="1"/>
            <a:r>
              <a:rPr lang="en-US" altLang="en-US" dirty="0" smtClean="0"/>
              <a:t>        </a:t>
            </a:r>
            <a:r>
              <a:rPr lang="en-US" altLang="en-US" dirty="0"/>
              <a:t>if adjacent vertex is not </a:t>
            </a:r>
            <a:r>
              <a:rPr lang="en-US" altLang="en-US" dirty="0" smtClean="0"/>
              <a:t>marked</a:t>
            </a:r>
          </a:p>
          <a:p>
            <a:pPr eaLnBrk="1" hangingPunct="1"/>
            <a:r>
              <a:rPr lang="en-US" altLang="en-US" dirty="0" smtClean="0"/>
              <a:t>            </a:t>
            </a:r>
            <a:r>
              <a:rPr lang="en-US" altLang="en-US" dirty="0"/>
              <a:t>Mark the adjacent vertex </a:t>
            </a:r>
            <a:r>
              <a:rPr lang="en-US" altLang="en-US" dirty="0" smtClean="0"/>
              <a:t>and</a:t>
            </a:r>
          </a:p>
          <a:p>
            <a:pPr eaLnBrk="1" hangingPunct="1"/>
            <a:r>
              <a:rPr lang="en-US" altLang="en-US" dirty="0" smtClean="0"/>
              <a:t>            </a:t>
            </a:r>
            <a:r>
              <a:rPr lang="en-US" altLang="en-US" u="sng" dirty="0"/>
              <a:t>Enqueue it into the queue </a:t>
            </a:r>
            <a:endParaRPr lang="en-US" altLang="en-US" u="sng" dirty="0" smtClean="0"/>
          </a:p>
          <a:p>
            <a:pPr eaLnBrk="1" hangingPunct="1"/>
            <a:r>
              <a:rPr lang="en-US" altLang="en-US" dirty="0" smtClean="0"/>
              <a:t>while </a:t>
            </a:r>
            <a:r>
              <a:rPr lang="en-US" altLang="en-US" dirty="0"/>
              <a:t>!</a:t>
            </a:r>
            <a:r>
              <a:rPr lang="en-US" altLang="en-US" dirty="0" err="1"/>
              <a:t>queue.isEmpty</a:t>
            </a:r>
            <a:r>
              <a:rPr lang="en-US" altLang="en-US" dirty="0"/>
              <a:t>() AND !found </a:t>
            </a:r>
            <a:endParaRPr lang="en-US" altLang="en-US" dirty="0" smtClean="0"/>
          </a:p>
          <a:p>
            <a:pPr eaLnBrk="1" hangingPunct="1"/>
            <a:r>
              <a:rPr lang="en-US" altLang="en-US" dirty="0" smtClean="0"/>
              <a:t>return </a:t>
            </a:r>
            <a:r>
              <a:rPr lang="en-US" altLang="en-US" dirty="0"/>
              <a:t>found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8305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62" y="152400"/>
            <a:ext cx="5489526" cy="609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24600" y="990600"/>
            <a:ext cx="226215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Examples of </a:t>
            </a:r>
            <a:endParaRPr lang="en-US" sz="2800" dirty="0" smtClean="0"/>
          </a:p>
          <a:p>
            <a:r>
              <a:rPr lang="en-US" sz="2800" dirty="0" smtClean="0"/>
              <a:t>search </a:t>
            </a:r>
            <a:r>
              <a:rPr lang="en-US" sz="2800" dirty="0"/>
              <a:t>paths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777317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3600" dirty="0"/>
              <a:t>10.5  Application: The Single-Source  Shortest-Paths Problem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35163"/>
            <a:ext cx="8229600" cy="21796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An algorithm that displays the shortest path from a designated starting city to </a:t>
            </a:r>
            <a:r>
              <a:rPr lang="en-US" altLang="en-US" sz="2400" i="1" dirty="0" smtClean="0"/>
              <a:t>every other</a:t>
            </a:r>
            <a:r>
              <a:rPr lang="en-US" altLang="en-US" sz="2400" dirty="0" smtClean="0"/>
              <a:t> city in the graph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In our example graph if the starting point is Washington we should get</a:t>
            </a:r>
          </a:p>
        </p:txBody>
      </p:sp>
      <p:sp>
        <p:nvSpPr>
          <p:cNvPr id="56324" name="Text Box 4"/>
          <p:cNvSpPr txBox="1">
            <a:spLocks noChangeArrowheads="1"/>
          </p:cNvSpPr>
          <p:nvPr/>
        </p:nvSpPr>
        <p:spPr bwMode="auto">
          <a:xfrm>
            <a:off x="1676400" y="3505200"/>
            <a:ext cx="5099050" cy="2563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Last Vertex   Destination   Distance</a:t>
            </a:r>
          </a:p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------------------------------------</a:t>
            </a:r>
          </a:p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Washington    </a:t>
            </a:r>
            <a:r>
              <a:rPr lang="en-US" altLang="en-US" dirty="0" err="1">
                <a:latin typeface="Courier New" panose="02070309020205020404" pitchFamily="49" charset="0"/>
              </a:rPr>
              <a:t>Washington</a:t>
            </a:r>
            <a:r>
              <a:rPr lang="en-US" altLang="en-US" dirty="0">
                <a:latin typeface="Courier New" panose="02070309020205020404" pitchFamily="49" charset="0"/>
              </a:rPr>
              <a:t>    0</a:t>
            </a:r>
          </a:p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Washington    Atlanta       600</a:t>
            </a:r>
          </a:p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Washington    Dallas        1300</a:t>
            </a:r>
          </a:p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Atlanta       Houston       1400</a:t>
            </a:r>
          </a:p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Dallas        Austin        1500</a:t>
            </a:r>
          </a:p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Dallas        Denver        2080</a:t>
            </a:r>
          </a:p>
          <a:p>
            <a:pPr eaLnBrk="1" hangingPunct="1"/>
            <a:r>
              <a:rPr lang="en-US" altLang="en-US" dirty="0">
                <a:latin typeface="Courier New" panose="02070309020205020404" pitchFamily="49" charset="0"/>
              </a:rPr>
              <a:t>Dallas        Chicago       2200</a:t>
            </a:r>
          </a:p>
        </p:txBody>
      </p:sp>
    </p:spTree>
    <p:extLst>
      <p:ext uri="{BB962C8B-B14F-4D97-AF65-F5344CB8AC3E}">
        <p14:creationId xmlns:p14="http://schemas.microsoft.com/office/powerpoint/2010/main" val="261980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762000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An erroneous approach</a:t>
            </a:r>
          </a:p>
        </p:txBody>
      </p:sp>
      <p:sp>
        <p:nvSpPr>
          <p:cNvPr id="57347" name="Text Box 5"/>
          <p:cNvSpPr txBox="1">
            <a:spLocks noChangeArrowheads="1"/>
          </p:cNvSpPr>
          <p:nvPr/>
        </p:nvSpPr>
        <p:spPr bwMode="auto">
          <a:xfrm>
            <a:off x="228600" y="1362075"/>
            <a:ext cx="7240828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i="1" dirty="0" err="1"/>
              <a:t>shortestPaths</a:t>
            </a:r>
            <a:r>
              <a:rPr lang="en-US" altLang="en-US" sz="1400" b="1" i="1" dirty="0"/>
              <a:t>(graph, </a:t>
            </a:r>
            <a:r>
              <a:rPr lang="en-US" altLang="en-US" sz="1400" b="1" i="1" dirty="0" err="1"/>
              <a:t>startVertex</a:t>
            </a:r>
            <a:r>
              <a:rPr lang="en-US" altLang="en-US" sz="1400" b="1" i="1" dirty="0"/>
              <a:t>)</a:t>
            </a:r>
          </a:p>
          <a:p>
            <a:pPr eaLnBrk="1" hangingPunct="1"/>
            <a:endParaRPr lang="en-US" altLang="en-US" sz="1400" dirty="0"/>
          </a:p>
          <a:p>
            <a:pPr eaLnBrk="1" hangingPunct="1"/>
            <a:r>
              <a:rPr lang="en-US" altLang="en-US" sz="1400" dirty="0" err="1"/>
              <a:t>graph.ClearMarks</a:t>
            </a:r>
            <a:r>
              <a:rPr lang="en-US" altLang="en-US" sz="1400" dirty="0"/>
              <a:t>( )</a:t>
            </a:r>
          </a:p>
          <a:p>
            <a:pPr eaLnBrk="1" hangingPunct="1"/>
            <a:r>
              <a:rPr lang="en-US" altLang="en-US" sz="1400" dirty="0"/>
              <a:t>Create flight(</a:t>
            </a:r>
            <a:r>
              <a:rPr lang="en-US" altLang="en-US" sz="1400" dirty="0" err="1"/>
              <a:t>startVertex</a:t>
            </a:r>
            <a:r>
              <a:rPr lang="en-US" altLang="en-US" sz="1400" dirty="0"/>
              <a:t>, </a:t>
            </a:r>
            <a:r>
              <a:rPr lang="en-US" altLang="en-US" sz="1400" dirty="0" err="1"/>
              <a:t>startVertex</a:t>
            </a:r>
            <a:r>
              <a:rPr lang="en-US" altLang="en-US" sz="1400" dirty="0"/>
              <a:t>, 0)</a:t>
            </a:r>
          </a:p>
          <a:p>
            <a:pPr eaLnBrk="1" hangingPunct="1"/>
            <a:r>
              <a:rPr lang="en-US" altLang="en-US" sz="1400" dirty="0" err="1"/>
              <a:t>pq.enqueue</a:t>
            </a:r>
            <a:r>
              <a:rPr lang="en-US" altLang="en-US" sz="1400" dirty="0"/>
              <a:t>(flight</a:t>
            </a:r>
            <a:r>
              <a:rPr lang="en-US" altLang="en-US" sz="1400" dirty="0" smtClean="0"/>
              <a:t>)   // </a:t>
            </a:r>
            <a:r>
              <a:rPr lang="en-US" altLang="en-US" sz="1400" dirty="0" err="1" smtClean="0"/>
              <a:t>pq</a:t>
            </a:r>
            <a:r>
              <a:rPr lang="en-US" altLang="en-US" sz="1400" dirty="0" smtClean="0"/>
              <a:t> is a priority queue</a:t>
            </a:r>
            <a:endParaRPr lang="en-US" altLang="en-US" sz="1400" dirty="0"/>
          </a:p>
          <a:p>
            <a:pPr eaLnBrk="1" hangingPunct="1"/>
            <a:r>
              <a:rPr lang="en-US" altLang="en-US" sz="1400" dirty="0"/>
              <a:t>do</a:t>
            </a:r>
          </a:p>
          <a:p>
            <a:pPr eaLnBrk="1" hangingPunct="1"/>
            <a:r>
              <a:rPr lang="en-US" altLang="en-US" sz="1400" dirty="0"/>
              <a:t>    flight = </a:t>
            </a:r>
            <a:r>
              <a:rPr lang="en-US" altLang="en-US" sz="1400" dirty="0" err="1"/>
              <a:t>pq.dequeue</a:t>
            </a:r>
            <a:r>
              <a:rPr lang="en-US" altLang="en-US" sz="1400" dirty="0"/>
              <a:t>( )</a:t>
            </a:r>
          </a:p>
          <a:p>
            <a:pPr eaLnBrk="1" hangingPunct="1"/>
            <a:r>
              <a:rPr lang="en-US" altLang="en-US" sz="1400" dirty="0"/>
              <a:t>    if </a:t>
            </a:r>
            <a:r>
              <a:rPr lang="en-US" altLang="en-US" sz="1400" dirty="0" err="1"/>
              <a:t>flight.getToVertex</a:t>
            </a:r>
            <a:r>
              <a:rPr lang="en-US" altLang="en-US" sz="1400" dirty="0"/>
              <a:t>() is not marked</a:t>
            </a:r>
          </a:p>
          <a:p>
            <a:pPr eaLnBrk="1" hangingPunct="1"/>
            <a:r>
              <a:rPr lang="en-US" altLang="en-US" sz="1400" dirty="0"/>
              <a:t>        Mark </a:t>
            </a:r>
            <a:r>
              <a:rPr lang="en-US" altLang="en-US" sz="1400" dirty="0" err="1"/>
              <a:t>flight.getToVertex</a:t>
            </a:r>
            <a:r>
              <a:rPr lang="en-US" altLang="en-US" sz="1400" dirty="0"/>
              <a:t>()</a:t>
            </a:r>
          </a:p>
          <a:p>
            <a:pPr eaLnBrk="1" hangingPunct="1"/>
            <a:r>
              <a:rPr lang="en-US" altLang="en-US" sz="1400" dirty="0"/>
              <a:t>        Write </a:t>
            </a:r>
            <a:r>
              <a:rPr lang="en-US" altLang="en-US" sz="1400" dirty="0" err="1"/>
              <a:t>flight.getFromVertex</a:t>
            </a:r>
            <a:r>
              <a:rPr lang="en-US" altLang="en-US" sz="1400" dirty="0"/>
              <a:t>, </a:t>
            </a:r>
            <a:r>
              <a:rPr lang="en-US" altLang="en-US" sz="1400" dirty="0" err="1"/>
              <a:t>flight.getToVertex</a:t>
            </a:r>
            <a:r>
              <a:rPr lang="en-US" altLang="en-US" sz="1400" dirty="0"/>
              <a:t>, </a:t>
            </a:r>
            <a:r>
              <a:rPr lang="en-US" altLang="en-US" sz="1400" dirty="0" err="1"/>
              <a:t>flight.getDistance</a:t>
            </a:r>
            <a:endParaRPr lang="en-US" altLang="en-US" sz="1400" dirty="0"/>
          </a:p>
          <a:p>
            <a:pPr eaLnBrk="1" hangingPunct="1"/>
            <a:r>
              <a:rPr lang="en-US" altLang="en-US" sz="1400" dirty="0"/>
              <a:t>        </a:t>
            </a:r>
            <a:r>
              <a:rPr lang="en-US" altLang="en-US" sz="1400" dirty="0" err="1"/>
              <a:t>flight.setFromVertex</a:t>
            </a:r>
            <a:r>
              <a:rPr lang="en-US" altLang="en-US" sz="1400" dirty="0"/>
              <a:t>(</a:t>
            </a:r>
            <a:r>
              <a:rPr lang="en-US" altLang="en-US" sz="1400" dirty="0" err="1"/>
              <a:t>flight.getToVertex</a:t>
            </a:r>
            <a:r>
              <a:rPr lang="en-US" altLang="en-US" sz="1400" dirty="0"/>
              <a:t>())</a:t>
            </a:r>
          </a:p>
          <a:p>
            <a:pPr eaLnBrk="1" hangingPunct="1"/>
            <a:r>
              <a:rPr lang="en-US" altLang="en-US" sz="1400" dirty="0"/>
              <a:t>        Set </a:t>
            </a:r>
            <a:r>
              <a:rPr lang="en-US" altLang="en-US" sz="1400" dirty="0" err="1"/>
              <a:t>minDistance</a:t>
            </a:r>
            <a:r>
              <a:rPr lang="en-US" altLang="en-US" sz="1400" dirty="0"/>
              <a:t> to </a:t>
            </a:r>
            <a:r>
              <a:rPr lang="en-US" altLang="en-US" sz="1400" dirty="0" err="1"/>
              <a:t>flight.getDistance</a:t>
            </a:r>
            <a:r>
              <a:rPr lang="en-US" altLang="en-US" sz="1400" dirty="0"/>
              <a:t>()</a:t>
            </a:r>
          </a:p>
          <a:p>
            <a:pPr eaLnBrk="1" hangingPunct="1"/>
            <a:r>
              <a:rPr lang="en-US" altLang="en-US" sz="1400" dirty="0"/>
              <a:t>        Get queue </a:t>
            </a:r>
            <a:r>
              <a:rPr lang="en-US" altLang="en-US" sz="1400" dirty="0" err="1"/>
              <a:t>vertexQueue</a:t>
            </a:r>
            <a:r>
              <a:rPr lang="en-US" altLang="en-US" sz="1400" dirty="0"/>
              <a:t> of vertices adjacent from </a:t>
            </a:r>
            <a:r>
              <a:rPr lang="en-US" altLang="en-US" sz="1400" dirty="0" err="1"/>
              <a:t>flight.getFromVertex</a:t>
            </a:r>
            <a:r>
              <a:rPr lang="en-US" altLang="en-US" sz="1400" dirty="0"/>
              <a:t>()</a:t>
            </a:r>
          </a:p>
          <a:p>
            <a:pPr eaLnBrk="1" hangingPunct="1"/>
            <a:r>
              <a:rPr lang="en-US" altLang="en-US" sz="1400" dirty="0"/>
              <a:t>        while more vertices in </a:t>
            </a:r>
            <a:r>
              <a:rPr lang="en-US" altLang="en-US" sz="1400" dirty="0" err="1"/>
              <a:t>vertexQueue</a:t>
            </a:r>
            <a:endParaRPr lang="en-US" altLang="en-US" sz="1400" dirty="0"/>
          </a:p>
          <a:p>
            <a:pPr eaLnBrk="1" hangingPunct="1"/>
            <a:r>
              <a:rPr lang="en-US" altLang="en-US" sz="1400" dirty="0"/>
              <a:t>            Get next vertex from </a:t>
            </a:r>
            <a:r>
              <a:rPr lang="en-US" altLang="en-US" sz="1400" dirty="0" err="1"/>
              <a:t>vertexQueue</a:t>
            </a:r>
            <a:endParaRPr lang="en-US" altLang="en-US" sz="1400" dirty="0"/>
          </a:p>
          <a:p>
            <a:pPr eaLnBrk="1" hangingPunct="1"/>
            <a:r>
              <a:rPr lang="en-US" altLang="en-US" sz="1400" dirty="0"/>
              <a:t>            if vertex not marked</a:t>
            </a:r>
          </a:p>
          <a:p>
            <a:pPr eaLnBrk="1" hangingPunct="1"/>
            <a:r>
              <a:rPr lang="en-US" altLang="en-US" sz="1400" dirty="0"/>
              <a:t>                </a:t>
            </a:r>
            <a:r>
              <a:rPr lang="en-US" altLang="en-US" sz="1400" dirty="0" err="1"/>
              <a:t>flight.setToVertex</a:t>
            </a:r>
            <a:r>
              <a:rPr lang="en-US" altLang="en-US" sz="1400" dirty="0"/>
              <a:t>(vertex)</a:t>
            </a:r>
          </a:p>
          <a:p>
            <a:pPr eaLnBrk="1" hangingPunct="1"/>
            <a:r>
              <a:rPr lang="en-US" altLang="en-US" sz="1400" dirty="0"/>
              <a:t>                </a:t>
            </a:r>
            <a:r>
              <a:rPr lang="en-US" altLang="en-US" sz="1400" dirty="0" err="1"/>
              <a:t>flight.setDistance</a:t>
            </a:r>
            <a:r>
              <a:rPr lang="en-US" altLang="en-US" sz="1400" dirty="0"/>
              <a:t>(</a:t>
            </a:r>
            <a:r>
              <a:rPr lang="en-US" altLang="en-US" sz="1400" dirty="0" err="1"/>
              <a:t>minDistance</a:t>
            </a:r>
            <a:r>
              <a:rPr lang="en-US" altLang="en-US" sz="1400" dirty="0"/>
              <a:t> + </a:t>
            </a:r>
            <a:r>
              <a:rPr lang="en-US" altLang="en-US" sz="1400" dirty="0" err="1"/>
              <a:t>graph.weightIs</a:t>
            </a:r>
            <a:r>
              <a:rPr lang="en-US" altLang="en-US" sz="1400" dirty="0"/>
              <a:t>(</a:t>
            </a:r>
            <a:r>
              <a:rPr lang="en-US" altLang="en-US" sz="1400" dirty="0" err="1"/>
              <a:t>flight.getFromVertex</a:t>
            </a:r>
            <a:r>
              <a:rPr lang="en-US" altLang="en-US" sz="1400" dirty="0"/>
              <a:t>(), vertex))</a:t>
            </a:r>
          </a:p>
          <a:p>
            <a:pPr eaLnBrk="1" hangingPunct="1"/>
            <a:r>
              <a:rPr lang="en-US" altLang="en-US" sz="1400" dirty="0"/>
              <a:t>                </a:t>
            </a:r>
            <a:r>
              <a:rPr lang="en-US" altLang="en-US" sz="1400" dirty="0" err="1"/>
              <a:t>pq.enqueue</a:t>
            </a:r>
            <a:r>
              <a:rPr lang="en-US" altLang="en-US" sz="1400" dirty="0"/>
              <a:t>(flight)</a:t>
            </a:r>
          </a:p>
          <a:p>
            <a:pPr eaLnBrk="1" hangingPunct="1"/>
            <a:r>
              <a:rPr lang="en-US" altLang="en-US" sz="1400" dirty="0"/>
              <a:t>while !</a:t>
            </a:r>
            <a:r>
              <a:rPr lang="en-US" altLang="en-US" sz="1400" dirty="0" err="1"/>
              <a:t>pq.isEmpty</a:t>
            </a:r>
            <a:r>
              <a:rPr lang="en-US" altLang="en-US" sz="1400" dirty="0"/>
              <a:t>( )</a:t>
            </a:r>
          </a:p>
        </p:txBody>
      </p:sp>
    </p:spTree>
    <p:extLst>
      <p:ext uri="{BB962C8B-B14F-4D97-AF65-F5344CB8AC3E}">
        <p14:creationId xmlns:p14="http://schemas.microsoft.com/office/powerpoint/2010/main" val="4825515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Notes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The algorithm for the shortest-path traversal is similar to those we used for the depth-first and breadth-first searches, but there are three major differences: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smtClean="0"/>
              <a:t>We use a priority queue rather than a FIFO queue or stack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smtClean="0"/>
              <a:t>We stop only when there are no more cities to process; there is no destination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smtClean="0"/>
              <a:t>It is incorrect if we use a reference-based priority queue improperly!</a:t>
            </a:r>
          </a:p>
        </p:txBody>
      </p:sp>
    </p:spTree>
    <p:extLst>
      <p:ext uri="{BB962C8B-B14F-4D97-AF65-F5344CB8AC3E}">
        <p14:creationId xmlns:p14="http://schemas.microsoft.com/office/powerpoint/2010/main" val="6399761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Incorrect Part of the Algorithm</a:t>
            </a:r>
          </a:p>
        </p:txBody>
      </p:sp>
      <p:sp>
        <p:nvSpPr>
          <p:cNvPr id="59395" name="Text Box 5"/>
          <p:cNvSpPr txBox="1">
            <a:spLocks noChangeArrowheads="1"/>
          </p:cNvSpPr>
          <p:nvPr/>
        </p:nvSpPr>
        <p:spPr bwMode="auto">
          <a:xfrm>
            <a:off x="712787" y="1143000"/>
            <a:ext cx="7775575" cy="15684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600" dirty="0"/>
              <a:t>while more vertices in </a:t>
            </a:r>
            <a:r>
              <a:rPr lang="en-US" altLang="en-US" sz="1600" dirty="0" err="1"/>
              <a:t>vertexQueue</a:t>
            </a:r>
            <a:endParaRPr lang="en-US" altLang="en-US" sz="1600" dirty="0"/>
          </a:p>
          <a:p>
            <a:pPr eaLnBrk="1" hangingPunct="1"/>
            <a:r>
              <a:rPr lang="en-US" altLang="en-US" sz="1600" dirty="0"/>
              <a:t>    Get next vertex from </a:t>
            </a:r>
            <a:r>
              <a:rPr lang="en-US" altLang="en-US" sz="1600" dirty="0" err="1"/>
              <a:t>vertexQueue</a:t>
            </a:r>
            <a:endParaRPr lang="en-US" altLang="en-US" sz="1600" dirty="0"/>
          </a:p>
          <a:p>
            <a:pPr eaLnBrk="1" hangingPunct="1"/>
            <a:r>
              <a:rPr lang="en-US" altLang="en-US" sz="1600" dirty="0"/>
              <a:t>    if vertex not marked</a:t>
            </a:r>
          </a:p>
          <a:p>
            <a:pPr eaLnBrk="1" hangingPunct="1"/>
            <a:r>
              <a:rPr lang="en-US" altLang="en-US" sz="1600" dirty="0"/>
              <a:t>        </a:t>
            </a:r>
            <a:r>
              <a:rPr lang="en-US" altLang="en-US" sz="1600" dirty="0" err="1"/>
              <a:t>flight.setToVertex</a:t>
            </a:r>
            <a:r>
              <a:rPr lang="en-US" altLang="en-US" sz="1600" dirty="0"/>
              <a:t>(vertex)</a:t>
            </a:r>
          </a:p>
          <a:p>
            <a:pPr eaLnBrk="1" hangingPunct="1"/>
            <a:r>
              <a:rPr lang="en-US" altLang="en-US" sz="1600" dirty="0"/>
              <a:t>        </a:t>
            </a:r>
            <a:r>
              <a:rPr lang="en-US" altLang="en-US" sz="1600" dirty="0" err="1"/>
              <a:t>flight.setDistance</a:t>
            </a:r>
            <a:r>
              <a:rPr lang="en-US" altLang="en-US" sz="1600" dirty="0"/>
              <a:t>(</a:t>
            </a:r>
            <a:r>
              <a:rPr lang="en-US" altLang="en-US" sz="1600" dirty="0" err="1"/>
              <a:t>minDistance</a:t>
            </a:r>
            <a:r>
              <a:rPr lang="en-US" altLang="en-US" sz="1600" dirty="0"/>
              <a:t> + </a:t>
            </a:r>
            <a:r>
              <a:rPr lang="en-US" altLang="en-US" sz="1600" dirty="0" err="1"/>
              <a:t>graph.weightIs</a:t>
            </a:r>
            <a:r>
              <a:rPr lang="en-US" altLang="en-US" sz="1600" dirty="0"/>
              <a:t>(</a:t>
            </a:r>
            <a:r>
              <a:rPr lang="en-US" altLang="en-US" sz="1600" dirty="0" err="1"/>
              <a:t>flight.getFromVertex</a:t>
            </a:r>
            <a:r>
              <a:rPr lang="en-US" altLang="en-US" sz="1600" dirty="0"/>
              <a:t>(), vertex))</a:t>
            </a:r>
          </a:p>
          <a:p>
            <a:pPr eaLnBrk="1" hangingPunct="1"/>
            <a:r>
              <a:rPr lang="en-US" altLang="en-US" sz="1600" dirty="0"/>
              <a:t>        </a:t>
            </a:r>
            <a:r>
              <a:rPr lang="en-US" altLang="en-US" sz="1600" dirty="0" err="1"/>
              <a:t>pq.enqueue</a:t>
            </a:r>
            <a:r>
              <a:rPr lang="en-US" altLang="en-US" sz="1600" dirty="0"/>
              <a:t>(flight) </a:t>
            </a:r>
          </a:p>
        </p:txBody>
      </p:sp>
      <p:sp>
        <p:nvSpPr>
          <p:cNvPr id="59396" name="Text Box 6"/>
          <p:cNvSpPr txBox="1">
            <a:spLocks noChangeArrowheads="1"/>
          </p:cNvSpPr>
          <p:nvPr/>
        </p:nvSpPr>
        <p:spPr bwMode="auto">
          <a:xfrm>
            <a:off x="519112" y="3124200"/>
            <a:ext cx="7940675" cy="3139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This part of the algorithm walks through the queue of vertices adjacent to the current vertex, and enqueues </a:t>
            </a:r>
            <a:r>
              <a:rPr lang="en-US" altLang="en-US" dirty="0" smtClean="0">
                <a:latin typeface="Courier New" panose="02070309020205020404" pitchFamily="49" charset="0"/>
              </a:rPr>
              <a:t>Flight</a:t>
            </a:r>
            <a:r>
              <a:rPr lang="en-US" altLang="en-US" dirty="0" smtClean="0"/>
              <a:t> </a:t>
            </a:r>
            <a:r>
              <a:rPr lang="en-US" altLang="en-US" dirty="0"/>
              <a:t>objects onto the priority queue </a:t>
            </a:r>
            <a:r>
              <a:rPr lang="en-US" altLang="en-US" dirty="0" err="1">
                <a:latin typeface="Courier New" panose="02070309020205020404" pitchFamily="49" charset="0"/>
              </a:rPr>
              <a:t>pq</a:t>
            </a:r>
            <a:r>
              <a:rPr lang="en-US" altLang="en-US" dirty="0"/>
              <a:t> based on the information. </a:t>
            </a:r>
            <a:endParaRPr lang="en-US" altLang="en-US" dirty="0" smtClean="0"/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The </a:t>
            </a:r>
            <a:r>
              <a:rPr lang="en-US" altLang="en-US" dirty="0"/>
              <a:t>flight variable is actually a reference to a </a:t>
            </a:r>
            <a:r>
              <a:rPr lang="en-US" altLang="en-US" dirty="0" smtClean="0">
                <a:latin typeface="Courier New" panose="02070309020205020404" pitchFamily="49" charset="0"/>
              </a:rPr>
              <a:t>Flight</a:t>
            </a:r>
            <a:r>
              <a:rPr lang="en-US" altLang="en-US" dirty="0" smtClean="0"/>
              <a:t> </a:t>
            </a:r>
            <a:r>
              <a:rPr lang="en-US" altLang="en-US" dirty="0"/>
              <a:t>object. </a:t>
            </a:r>
            <a:endParaRPr lang="en-US" altLang="en-US" dirty="0" smtClean="0"/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Suppose </a:t>
            </a:r>
            <a:r>
              <a:rPr lang="en-US" altLang="en-US" dirty="0"/>
              <a:t>the queue of adjacent vertices has information in it related to the cities Atlanta and Houston. </a:t>
            </a:r>
            <a:endParaRPr lang="en-US" altLang="en-US" dirty="0" smtClean="0"/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The </a:t>
            </a:r>
            <a:r>
              <a:rPr lang="en-US" altLang="en-US" dirty="0"/>
              <a:t>first time through this loop we insert information related to Atlanta in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flight</a:t>
            </a:r>
            <a:r>
              <a:rPr lang="en-US" altLang="en-US" dirty="0"/>
              <a:t> and enqueue it in </a:t>
            </a:r>
            <a:r>
              <a:rPr lang="en-US" altLang="en-US" dirty="0" err="1">
                <a:latin typeface="Courier New" panose="02070309020205020404" pitchFamily="49" charset="0"/>
              </a:rPr>
              <a:t>pq</a:t>
            </a:r>
            <a:r>
              <a:rPr lang="en-US" altLang="en-US" dirty="0"/>
              <a:t>. </a:t>
            </a:r>
            <a:endParaRPr lang="en-US" altLang="en-US" dirty="0" smtClean="0"/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But </a:t>
            </a:r>
            <a:r>
              <a:rPr lang="en-US" altLang="en-US" dirty="0"/>
              <a:t>the next time through the loop we make changes to the </a:t>
            </a:r>
            <a:r>
              <a:rPr lang="en-US" altLang="en-US" dirty="0" smtClean="0">
                <a:latin typeface="Courier New" panose="02070309020205020404" pitchFamily="49" charset="0"/>
              </a:rPr>
              <a:t>Flight</a:t>
            </a:r>
            <a:r>
              <a:rPr lang="en-US" altLang="en-US" dirty="0" smtClean="0"/>
              <a:t> </a:t>
            </a:r>
            <a:r>
              <a:rPr lang="en-US" altLang="en-US" dirty="0"/>
              <a:t>object referenced by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flight</a:t>
            </a:r>
            <a:r>
              <a:rPr lang="en-US" altLang="en-US" dirty="0"/>
              <a:t>. We </a:t>
            </a:r>
            <a:r>
              <a:rPr lang="en-US" altLang="en-US" dirty="0" smtClean="0"/>
              <a:t>are inadvertently reaching into the priority queue and changing one of its entries.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22275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Correcting the Algorithm</a:t>
            </a:r>
          </a:p>
        </p:txBody>
      </p:sp>
      <p:sp>
        <p:nvSpPr>
          <p:cNvPr id="60419" name="Text Box 5"/>
          <p:cNvSpPr txBox="1">
            <a:spLocks noChangeArrowheads="1"/>
          </p:cNvSpPr>
          <p:nvPr/>
        </p:nvSpPr>
        <p:spPr bwMode="auto">
          <a:xfrm>
            <a:off x="381000" y="1839913"/>
            <a:ext cx="7899400" cy="15986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600"/>
              <a:t>while more vertices in vertexQueue</a:t>
            </a:r>
          </a:p>
          <a:p>
            <a:pPr eaLnBrk="1" hangingPunct="1"/>
            <a:r>
              <a:rPr lang="en-US" altLang="en-US" sz="1600"/>
              <a:t>    Get next vertex from vertexQueue</a:t>
            </a:r>
          </a:p>
          <a:p>
            <a:pPr eaLnBrk="1" hangingPunct="1"/>
            <a:r>
              <a:rPr lang="en-US" altLang="en-US" sz="1600"/>
              <a:t>    if vertex not marked</a:t>
            </a:r>
          </a:p>
          <a:p>
            <a:pPr eaLnBrk="1" hangingPunct="1"/>
            <a:r>
              <a:rPr lang="en-US" altLang="en-US" sz="1600"/>
              <a:t>        Set newDistance to minDistance + graph.weightIs(flight.getFromVertex(), vertex)</a:t>
            </a:r>
          </a:p>
          <a:p>
            <a:pPr eaLnBrk="1" hangingPunct="1"/>
            <a:r>
              <a:rPr lang="en-US" altLang="en-US" sz="1600"/>
              <a:t>        </a:t>
            </a:r>
            <a:r>
              <a:rPr lang="en-US" altLang="en-US" sz="1600" b="1">
                <a:solidFill>
                  <a:srgbClr val="FF0000"/>
                </a:solidFill>
              </a:rPr>
              <a:t>Create newFlight(flight.getFromVertex(), vertex, newDistance)</a:t>
            </a:r>
          </a:p>
          <a:p>
            <a:pPr eaLnBrk="1" hangingPunct="1"/>
            <a:r>
              <a:rPr lang="en-US" altLang="en-US" sz="1600"/>
              <a:t>        pq.enqueue(newFlight)</a:t>
            </a:r>
            <a:r>
              <a:rPr lang="en-US" altLang="en-US"/>
              <a:t> </a:t>
            </a:r>
          </a:p>
        </p:txBody>
      </p:sp>
      <p:sp>
        <p:nvSpPr>
          <p:cNvPr id="60420" name="Text Box 6"/>
          <p:cNvSpPr txBox="1">
            <a:spLocks noChangeArrowheads="1"/>
          </p:cNvSpPr>
          <p:nvPr/>
        </p:nvSpPr>
        <p:spPr bwMode="auto">
          <a:xfrm>
            <a:off x="288925" y="3870325"/>
            <a:ext cx="775244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400" dirty="0"/>
              <a:t>The application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UseGraph</a:t>
            </a:r>
            <a:r>
              <a:rPr lang="en-US" altLang="en-US" sz="2400" dirty="0"/>
              <a:t> in the 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ch10.apps</a:t>
            </a:r>
            <a:r>
              <a:rPr lang="en-US" altLang="en-US" sz="2400" dirty="0"/>
              <a:t> package </a:t>
            </a:r>
            <a:endParaRPr lang="en-US" altLang="en-US" sz="2400" dirty="0" smtClean="0"/>
          </a:p>
          <a:p>
            <a:pPr eaLnBrk="1" hangingPunct="1"/>
            <a:r>
              <a:rPr lang="en-US" altLang="en-US" sz="2400" dirty="0" smtClean="0"/>
              <a:t>contains </a:t>
            </a:r>
            <a:r>
              <a:rPr lang="en-US" altLang="en-US" sz="2400" dirty="0"/>
              <a:t>the code for all the algorithms presented in </a:t>
            </a:r>
            <a:endParaRPr lang="en-US" altLang="en-US" sz="2400" dirty="0" smtClean="0"/>
          </a:p>
          <a:p>
            <a:pPr eaLnBrk="1" hangingPunct="1"/>
            <a:r>
              <a:rPr lang="en-US" altLang="en-US" sz="2400" dirty="0" smtClean="0"/>
              <a:t>Sections </a:t>
            </a:r>
            <a:r>
              <a:rPr lang="en-US" altLang="en-US" sz="2400" dirty="0"/>
              <a:t>10.4 and 10.5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8267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Unreachable Vertices</a:t>
            </a:r>
          </a:p>
        </p:txBody>
      </p:sp>
      <p:sp>
        <p:nvSpPr>
          <p:cNvPr id="61444" name="Text Box 6"/>
          <p:cNvSpPr txBox="1">
            <a:spLocks noChangeArrowheads="1"/>
          </p:cNvSpPr>
          <p:nvPr/>
        </p:nvSpPr>
        <p:spPr bwMode="auto">
          <a:xfrm>
            <a:off x="476250" y="5334000"/>
            <a:ext cx="753745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400" dirty="0"/>
              <a:t>With this new graph we cannot fly from Washington to </a:t>
            </a:r>
          </a:p>
          <a:p>
            <a:pPr eaLnBrk="1" hangingPunct="1"/>
            <a:r>
              <a:rPr lang="en-US" altLang="en-US" sz="2400" dirty="0"/>
              <a:t>Austin, Chicago, Dallas, or Denver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26036" y="1554215"/>
            <a:ext cx="4691928" cy="3612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3735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35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To print unreachable vertices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1219200"/>
          </a:xfrm>
        </p:spPr>
        <p:txBody>
          <a:bodyPr/>
          <a:lstStyle/>
          <a:p>
            <a:pPr eaLnBrk="1" hangingPunct="1"/>
            <a:r>
              <a:rPr lang="en-US" altLang="en-US" smtClean="0"/>
              <a:t>Append the following to the </a:t>
            </a:r>
            <a:r>
              <a:rPr lang="en-US" altLang="en-US" smtClean="0">
                <a:latin typeface="Courier New" panose="02070309020205020404" pitchFamily="49" charset="0"/>
              </a:rPr>
              <a:t>shortestPaths</a:t>
            </a:r>
            <a:r>
              <a:rPr lang="en-US" altLang="en-US" smtClean="0"/>
              <a:t> method:</a:t>
            </a:r>
          </a:p>
        </p:txBody>
      </p:sp>
      <p:sp>
        <p:nvSpPr>
          <p:cNvPr id="62468" name="Text Box 4"/>
          <p:cNvSpPr txBox="1">
            <a:spLocks noChangeArrowheads="1"/>
          </p:cNvSpPr>
          <p:nvPr/>
        </p:nvSpPr>
        <p:spPr bwMode="auto">
          <a:xfrm>
            <a:off x="990600" y="3124200"/>
            <a:ext cx="6540500" cy="204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</a:rPr>
              <a:t>System.out.println("The unreachable vertices are:");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</a:rPr>
              <a:t>vertex = </a:t>
            </a:r>
            <a:r>
              <a:rPr lang="en-US" altLang="en-US" sz="1600" b="1" dirty="0" err="1">
                <a:latin typeface="Courier New" panose="02070309020205020404" pitchFamily="49" charset="0"/>
              </a:rPr>
              <a:t>graph.getUnmarked</a:t>
            </a:r>
            <a:r>
              <a:rPr lang="en-US" altLang="en-US" sz="1600" b="1" dirty="0">
                <a:latin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</a:rPr>
              <a:t>while (vertex != null)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</a:rPr>
              <a:t>  System.out.println(vertex);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latin typeface="Courier New" panose="02070309020205020404" pitchFamily="49" charset="0"/>
              </a:rPr>
              <a:t>graph.markVertex</a:t>
            </a:r>
            <a:r>
              <a:rPr lang="en-US" altLang="en-US" sz="1600" b="1" dirty="0">
                <a:latin typeface="Courier New" panose="02070309020205020404" pitchFamily="49" charset="0"/>
              </a:rPr>
              <a:t>(vertex);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</a:rPr>
              <a:t>  vertex = </a:t>
            </a:r>
            <a:r>
              <a:rPr lang="en-US" altLang="en-US" sz="1600" b="1" dirty="0" err="1">
                <a:latin typeface="Courier New" panose="02070309020205020404" pitchFamily="49" charset="0"/>
              </a:rPr>
              <a:t>graph.getUnmarked</a:t>
            </a:r>
            <a:r>
              <a:rPr lang="en-US" altLang="en-US" sz="1600" b="1" dirty="0">
                <a:latin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600" b="1" dirty="0">
                <a:latin typeface="Courier New" panose="020703090202050204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6696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Definitions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800" b="1" dirty="0" smtClean="0"/>
              <a:t>Graph:</a:t>
            </a:r>
            <a:r>
              <a:rPr lang="en-US" altLang="en-US" sz="2800" dirty="0" smtClean="0"/>
              <a:t> A data structure that consists of a set of </a:t>
            </a:r>
            <a:r>
              <a:rPr lang="en-US" altLang="en-US" sz="2800" dirty="0" smtClean="0"/>
              <a:t>vertic</a:t>
            </a:r>
            <a:r>
              <a:rPr lang="en-US" altLang="en-US" sz="2800" dirty="0" smtClean="0"/>
              <a:t>es </a:t>
            </a:r>
            <a:r>
              <a:rPr lang="en-US" altLang="en-US" sz="2800" dirty="0" smtClean="0"/>
              <a:t>and a set of edges that relate the </a:t>
            </a:r>
            <a:r>
              <a:rPr lang="en-US" altLang="en-US" sz="2800" dirty="0" smtClean="0"/>
              <a:t>vertices </a:t>
            </a:r>
            <a:r>
              <a:rPr lang="en-US" altLang="en-US" sz="2800" dirty="0" smtClean="0"/>
              <a:t>to each other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b="1" dirty="0" smtClean="0"/>
              <a:t>Vertex:</a:t>
            </a:r>
            <a:r>
              <a:rPr lang="en-US" altLang="en-US" sz="2800" dirty="0" smtClean="0"/>
              <a:t> A node in a graph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b="1" dirty="0" smtClean="0"/>
              <a:t>Edge (arc):</a:t>
            </a:r>
            <a:r>
              <a:rPr lang="en-US" altLang="en-US" sz="2800" dirty="0" smtClean="0"/>
              <a:t> A pair of vertices representing a connection between </a:t>
            </a:r>
            <a:r>
              <a:rPr lang="en-US" altLang="en-US" sz="2800" dirty="0" smtClean="0"/>
              <a:t>the two vertices </a:t>
            </a:r>
            <a:r>
              <a:rPr lang="en-US" altLang="en-US" sz="2800" dirty="0" smtClean="0"/>
              <a:t>in a graph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b="1" dirty="0" smtClean="0"/>
              <a:t>Undirected graph:</a:t>
            </a:r>
            <a:r>
              <a:rPr lang="en-US" altLang="en-US" sz="2800" dirty="0" smtClean="0"/>
              <a:t> A graph in which the edges have no direction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b="1" dirty="0" smtClean="0"/>
              <a:t>Directed graph (digraph):</a:t>
            </a:r>
            <a:r>
              <a:rPr lang="en-US" altLang="en-US" sz="2800" dirty="0" smtClean="0"/>
              <a:t> A graph in which each edge is directed from one vertex to another (or the same) vertex</a:t>
            </a:r>
          </a:p>
        </p:txBody>
      </p:sp>
    </p:spTree>
    <p:extLst>
      <p:ext uri="{BB962C8B-B14F-4D97-AF65-F5344CB8AC3E}">
        <p14:creationId xmlns:p14="http://schemas.microsoft.com/office/powerpoint/2010/main" val="1858010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Formally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a graph G is defined as follows:</a:t>
            </a:r>
          </a:p>
          <a:p>
            <a:pPr lvl="4" eaLnBrk="1" hangingPunct="1">
              <a:lnSpc>
                <a:spcPct val="90000"/>
              </a:lnSpc>
              <a:buFontTx/>
              <a:buNone/>
            </a:pPr>
            <a:r>
              <a:rPr lang="en-US" altLang="en-US" dirty="0" smtClean="0"/>
              <a:t>	</a:t>
            </a:r>
            <a:r>
              <a:rPr lang="en-US" altLang="en-US" sz="3200" dirty="0" smtClean="0"/>
              <a:t>G = (V,E)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 smtClean="0"/>
              <a:t>	where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endParaRPr lang="en-US" altLang="en-US" sz="3200" dirty="0" smtClean="0"/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sz="3200" dirty="0" smtClean="0"/>
              <a:t>	V(G) is a finite, nonempty set of vertices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sz="3200" dirty="0" smtClean="0"/>
              <a:t>	E(G) is a set of edges (written as </a:t>
            </a:r>
            <a:r>
              <a:rPr lang="en-US" altLang="en-US" sz="3200" dirty="0" smtClean="0"/>
              <a:t>pairs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sz="3200" dirty="0"/>
              <a:t> </a:t>
            </a:r>
            <a:r>
              <a:rPr lang="en-US" altLang="en-US" sz="3200" dirty="0" smtClean="0"/>
              <a:t>         </a:t>
            </a:r>
            <a:r>
              <a:rPr lang="en-US" altLang="en-US" sz="3200" dirty="0" smtClean="0"/>
              <a:t> </a:t>
            </a:r>
            <a:r>
              <a:rPr lang="en-US" altLang="en-US" sz="3200" dirty="0" smtClean="0"/>
              <a:t>of vertices)</a:t>
            </a:r>
          </a:p>
        </p:txBody>
      </p:sp>
    </p:spTree>
    <p:extLst>
      <p:ext uri="{BB962C8B-B14F-4D97-AF65-F5344CB8AC3E}">
        <p14:creationId xmlns:p14="http://schemas.microsoft.com/office/powerpoint/2010/main" val="1822779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0"/>
            <a:ext cx="4343400" cy="628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726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 More Definitions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b="1" dirty="0" smtClean="0"/>
              <a:t>Adjacent vertices:</a:t>
            </a:r>
            <a:r>
              <a:rPr lang="en-US" altLang="en-US" sz="2800" dirty="0" smtClean="0"/>
              <a:t> Two vertices in a graph that are connected by an edge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b="1" dirty="0" smtClean="0"/>
              <a:t>Path:</a:t>
            </a:r>
            <a:r>
              <a:rPr lang="en-US" altLang="en-US" sz="2800" dirty="0" smtClean="0"/>
              <a:t> A sequence of vertices that connects two </a:t>
            </a:r>
            <a:r>
              <a:rPr lang="en-US" altLang="en-US" sz="2800" dirty="0" smtClean="0"/>
              <a:t>vertice</a:t>
            </a:r>
            <a:r>
              <a:rPr lang="en-US" altLang="en-US" sz="2800" dirty="0" smtClean="0"/>
              <a:t>s </a:t>
            </a:r>
            <a:r>
              <a:rPr lang="en-US" altLang="en-US" sz="2800" dirty="0" smtClean="0"/>
              <a:t>in a graph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b="1" dirty="0" smtClean="0"/>
              <a:t>Complete graph:</a:t>
            </a:r>
            <a:r>
              <a:rPr lang="en-US" altLang="en-US" sz="2800" dirty="0" smtClean="0"/>
              <a:t> A graph in which every vertex is directly connected to every other vertex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b="1" dirty="0" smtClean="0"/>
              <a:t>Weighted graph:</a:t>
            </a:r>
            <a:r>
              <a:rPr lang="en-US" altLang="en-US" sz="2800" dirty="0" smtClean="0"/>
              <a:t> A graph in which each edge carries a value</a:t>
            </a:r>
          </a:p>
        </p:txBody>
      </p:sp>
    </p:spTree>
    <p:extLst>
      <p:ext uri="{BB962C8B-B14F-4D97-AF65-F5344CB8AC3E}">
        <p14:creationId xmlns:p14="http://schemas.microsoft.com/office/powerpoint/2010/main" val="2884886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Two complete graphs</a:t>
            </a:r>
          </a:p>
        </p:txBody>
      </p:sp>
      <p:pic>
        <p:nvPicPr>
          <p:cNvPr id="29699" name="Picture 5" descr="37461_CH09_FIG0908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19100" y="1828800"/>
            <a:ext cx="8305800" cy="3905250"/>
          </a:xfrm>
          <a:noFill/>
        </p:spPr>
      </p:pic>
    </p:spTree>
    <p:extLst>
      <p:ext uri="{BB962C8B-B14F-4D97-AF65-F5344CB8AC3E}">
        <p14:creationId xmlns:p14="http://schemas.microsoft.com/office/powerpoint/2010/main" val="1405747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A weighted graph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" y="1600200"/>
            <a:ext cx="80772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30742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19213</TotalTime>
  <Words>1871</Words>
  <Application>Microsoft Office PowerPoint</Application>
  <PresentationFormat>On-screen Show (4:3)</PresentationFormat>
  <Paragraphs>350</Paragraphs>
  <Slides>39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Courier New</vt:lpstr>
      <vt:lpstr>Default Design</vt:lpstr>
      <vt:lpstr>               Chapter 10  The Graph ADT</vt:lpstr>
      <vt:lpstr>Chapter 10:  The Graph ADT</vt:lpstr>
      <vt:lpstr>10.1 Introduction to Graphs</vt:lpstr>
      <vt:lpstr>Definitions</vt:lpstr>
      <vt:lpstr>Formally</vt:lpstr>
      <vt:lpstr>PowerPoint Presentation</vt:lpstr>
      <vt:lpstr> More Definitions</vt:lpstr>
      <vt:lpstr>Two complete graphs</vt:lpstr>
      <vt:lpstr>A weighted graph</vt:lpstr>
      <vt:lpstr>10.2 The Graph Interface</vt:lpstr>
      <vt:lpstr>Graph Operations</vt:lpstr>
      <vt:lpstr>WeightedGraphInterface.java part I</vt:lpstr>
      <vt:lpstr>WeightedGraphInterface.java  part II</vt:lpstr>
      <vt:lpstr>WeightedGraphInterface.java  part III</vt:lpstr>
      <vt:lpstr>10.3 Implementations of Graphs</vt:lpstr>
      <vt:lpstr>Array-Based Implementation </vt:lpstr>
      <vt:lpstr>A repeat of the abstract model</vt:lpstr>
      <vt:lpstr>The array-based implementation</vt:lpstr>
      <vt:lpstr>WeightedGraph.java instance variables</vt:lpstr>
      <vt:lpstr>WeightedGraph.java Constructors</vt:lpstr>
      <vt:lpstr>Adding a vertex</vt:lpstr>
      <vt:lpstr>Linked Implementation </vt:lpstr>
      <vt:lpstr>A repeat of the abstract model</vt:lpstr>
      <vt:lpstr>The first link-based implementation</vt:lpstr>
      <vt:lpstr>The second link-based implementation</vt:lpstr>
      <vt:lpstr>10.4 Application: Graph Traversals</vt:lpstr>
      <vt:lpstr>Graph Traversal</vt:lpstr>
      <vt:lpstr>Can we get from Austin to Washington?</vt:lpstr>
      <vt:lpstr>Algorithm: IsPathDF (startVertex, endVertex): returns boolean </vt:lpstr>
      <vt:lpstr>PowerPoint Presentation</vt:lpstr>
      <vt:lpstr>Breadth first search – use queue</vt:lpstr>
      <vt:lpstr>PowerPoint Presentation</vt:lpstr>
      <vt:lpstr>10.5  Application: The Single-Source  Shortest-Paths Problem</vt:lpstr>
      <vt:lpstr>An erroneous approach</vt:lpstr>
      <vt:lpstr>Notes</vt:lpstr>
      <vt:lpstr>The Incorrect Part of the Algorithm</vt:lpstr>
      <vt:lpstr>Correcting the Algorithm</vt:lpstr>
      <vt:lpstr>Unreachable Vertices</vt:lpstr>
      <vt:lpstr>To print unreachable vertices</vt:lpstr>
    </vt:vector>
  </TitlesOfParts>
  <Company>Villanova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Getting Organized</dc:title>
  <dc:creator>Daniel Thomas Joyce</dc:creator>
  <cp:lastModifiedBy>Dan</cp:lastModifiedBy>
  <cp:revision>362</cp:revision>
  <cp:lastPrinted>2016-07-07T12:46:03Z</cp:lastPrinted>
  <dcterms:created xsi:type="dcterms:W3CDTF">2006-05-31T11:48:50Z</dcterms:created>
  <dcterms:modified xsi:type="dcterms:W3CDTF">2016-07-21T21:19:30Z</dcterms:modified>
</cp:coreProperties>
</file>

<file path=docProps/thumbnail.jpeg>
</file>